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51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CD88E7-FAC0-4088-BC49-7BCC513CC044}" type="datetimeFigureOut">
              <a:rPr lang="zh-CN" altLang="en-US" smtClean="0"/>
              <a:t>2024/10/8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705B92-87C9-434D-87B8-7E4F6E6E1961}" type="slidenum">
              <a:rPr lang="zh-CN" altLang="en-US" smtClean="0"/>
              <a:t>‹#›</a:t>
            </a:fld>
            <a:endParaRPr lang="zh-CN" altLang="en-US"/>
          </a:p>
        </p:txBody>
      </p:sp>
    </p:spTree>
    <p:extLst>
      <p:ext uri="{BB962C8B-B14F-4D97-AF65-F5344CB8AC3E}">
        <p14:creationId xmlns:p14="http://schemas.microsoft.com/office/powerpoint/2010/main" val="1122151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关于推优入党工作的指导思想，最根本的方向性的指导来自党章和团章。大家都知道，党章提出，共青团是党的助手和后备军，要努力为党输送新鲜血液</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A26B02EC-97C0-4E19-AA45-E904FCC1D11E}" type="slidenum">
              <a:rPr lang="en-GB" smtClean="0"/>
              <a:t>2</a:t>
            </a:fld>
            <a:endParaRPr lang="en-GB"/>
          </a:p>
        </p:txBody>
      </p:sp>
    </p:spTree>
    <p:extLst>
      <p:ext uri="{BB962C8B-B14F-4D97-AF65-F5344CB8AC3E}">
        <p14:creationId xmlns:p14="http://schemas.microsoft.com/office/powerpoint/2010/main" val="1541790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此外，还有一些比较具体的指导思想。如中组部团中央联合印发的关于</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关于进一步做好推荐优秀团员作党的发展对象工作的意见</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1992</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指出，</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28</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周岁以下青年入党，一般应从团员中发展；发展团员入党一般应经过团组织推荐。使‘推优’工作逐步成为党组织发展青年党员的主要渠道，使共青团员成为党组织发展青年党员的主要来源</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2014</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）修订的</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中国共产党发展党员工作细则</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指出，在入党申请人中确定入党积极分子，应当采取党员推荐、群团组织推优等方式产生人选。</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2019</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）修订的</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共青团推优入党工作实施办法（试行）</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指出，推荐优秀共青团员作党的发展对象（以下简称“推优”），是党赋予共青团组织的一项光荣任务。</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28</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周岁至</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35</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周岁青年入党，一般应听取所在单位或所在地团组织意见。</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以及今年</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9</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月份修订的</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中国科学技术大学推优入党工作实施细则（试行）</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指出：</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    凡年龄在</a:t>
            </a:r>
            <a:r>
              <a:rPr lang="en-US" altLang="zh-CN" sz="1800" b="1" kern="100" dirty="0">
                <a:effectLst/>
                <a:latin typeface="仿宋" panose="02010609060101010101" pitchFamily="49" charset="-122"/>
                <a:ea typeface="仿宋" panose="02010609060101010101" pitchFamily="49" charset="-122"/>
                <a:cs typeface="Times New Roman" panose="02020603050405020304" pitchFamily="18" charset="0"/>
              </a:rPr>
              <a:t>18</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周岁以上、自愿申请加入中国共产党、递交了入党申请书的团员，经团校结业，所在团支部评议报上级团组织通过，均可推荐作为入党积极分子。</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A26B02EC-97C0-4E19-AA45-E904FCC1D11E}" type="slidenum">
              <a:rPr lang="en-GB" smtClean="0"/>
              <a:t>3</a:t>
            </a:fld>
            <a:endParaRPr lang="en-GB"/>
          </a:p>
        </p:txBody>
      </p:sp>
    </p:spTree>
    <p:extLst>
      <p:ext uri="{BB962C8B-B14F-4D97-AF65-F5344CB8AC3E}">
        <p14:creationId xmlns:p14="http://schemas.microsoft.com/office/powerpoint/2010/main" val="1358287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提交入党申请书</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这张流程图比较清晰的阐明了，什么是推优入党。对于已经提交申请书的入党申请人来说，下一步就是成为入党积极分子。那么如何成为积极分子，有两种途径，第一种是党员推荐；第二种就是群团推优。推优入党就是推荐优秀共青团员作为党的发展对象。当然，群团推优是有要求的，也就是入党申请人必须获得团校结业证书</a:t>
            </a:r>
            <a:b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b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A26B02EC-97C0-4E19-AA45-E904FCC1D11E}" type="slidenum">
              <a:rPr lang="en-GB" smtClean="0"/>
              <a:t>4</a:t>
            </a:fld>
            <a:endParaRPr lang="en-GB"/>
          </a:p>
        </p:txBody>
      </p:sp>
    </p:spTree>
    <p:extLst>
      <p:ext uri="{BB962C8B-B14F-4D97-AF65-F5344CB8AC3E}">
        <p14:creationId xmlns:p14="http://schemas.microsoft.com/office/powerpoint/2010/main" val="2409439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en-US" altLang="zh-CN" sz="1800" kern="100" dirty="0">
                <a:effectLst/>
                <a:latin typeface="仿宋" panose="02010609060101010101" pitchFamily="49" charset="-122"/>
                <a:ea typeface="仿宋" panose="02010609060101010101" pitchFamily="49" charset="-122"/>
                <a:cs typeface="Times New Roman" panose="02020603050405020304" pitchFamily="18" charset="0"/>
              </a:rPr>
              <a:t>2021</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年</a:t>
            </a:r>
            <a:r>
              <a:rPr lang="en-US" altLang="zh-CN" sz="1800" kern="100" dirty="0">
                <a:effectLst/>
                <a:latin typeface="仿宋" panose="02010609060101010101" pitchFamily="49" charset="-122"/>
                <a:ea typeface="仿宋" panose="02010609060101010101" pitchFamily="49" charset="-122"/>
                <a:cs typeface="Times New Roman" panose="02020603050405020304" pitchFamily="18" charset="0"/>
              </a:rPr>
              <a:t>9</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月，学校印发推优入党最新细则，原文件同时废除。接下来，我们重点解读其中涉及到的修改内容</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第一条，原文件曾要求</a:t>
            </a:r>
            <a:r>
              <a:rPr lang="en-US" altLang="zh-CN" sz="1800" kern="100" dirty="0">
                <a:effectLst/>
                <a:latin typeface="仿宋" panose="02010609060101010101" pitchFamily="49" charset="-122"/>
                <a:ea typeface="仿宋" panose="02010609060101010101" pitchFamily="49" charset="-122"/>
                <a:cs typeface="Times New Roman" panose="02020603050405020304" pitchFamily="18" charset="0"/>
              </a:rPr>
              <a:t>28</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周岁以下青年入党，应从团员中发展；发展团员入党，必须经过团组织推荐。这与上位文，也就是之前提到的团中央发布的共青团推优入党工作细则是不相符的，因此改成</a:t>
            </a:r>
            <a:r>
              <a:rPr lang="en-US" altLang="zh-CN" sz="1800" kern="100" dirty="0">
                <a:effectLst/>
                <a:latin typeface="仿宋" panose="02010609060101010101" pitchFamily="49" charset="-122"/>
                <a:ea typeface="仿宋" panose="02010609060101010101" pitchFamily="49" charset="-122"/>
                <a:cs typeface="Times New Roman" panose="02020603050405020304" pitchFamily="18" charset="0"/>
              </a:rPr>
              <a:t>28</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周岁以下青年入党，</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一般应</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从团员中发展；发展团员入党，</a:t>
            </a:r>
            <a:r>
              <a:rPr lang="zh-CN" altLang="en-US" sz="1800" b="1" kern="100" dirty="0">
                <a:effectLst/>
                <a:latin typeface="仿宋" panose="02010609060101010101" pitchFamily="49" charset="-122"/>
                <a:ea typeface="仿宋" panose="02010609060101010101" pitchFamily="49" charset="-122"/>
                <a:cs typeface="Times New Roman" panose="02020603050405020304" pitchFamily="18" charset="0"/>
              </a:rPr>
              <a:t>一般应</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经过团组织推荐。</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第二条，原文件对推优大会到场人数要求是支部团员总数的</a:t>
            </a:r>
            <a:r>
              <a:rPr lang="en-US" altLang="zh-CN" sz="1800" kern="100" dirty="0">
                <a:effectLst/>
                <a:latin typeface="仿宋" panose="02010609060101010101" pitchFamily="49" charset="-122"/>
                <a:ea typeface="仿宋" panose="02010609060101010101" pitchFamily="49" charset="-122"/>
                <a:cs typeface="Times New Roman" panose="02020603050405020304" pitchFamily="18" charset="0"/>
              </a:rPr>
              <a:t>2/3</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，现在改为半数以上团员到位方可进行</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第三条，原文件要求未经推优入党程序的团员不能确定为入党积极分子和发展对象，以及各级党组织要注重培养选拔党员担任团干部、制定年度发展党员工作计划时，要听取同级团组织的报告意见，与上位文相比，这三条属于不当表述，因此已经删除</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需要特殊说明的是最后一条：学校推优入党文件里删除了“推荐对象应具有</a:t>
            </a:r>
            <a:r>
              <a:rPr lang="en-US" altLang="zh-CN" sz="1800" kern="100" dirty="0">
                <a:effectLst/>
                <a:latin typeface="仿宋" panose="02010609060101010101" pitchFamily="49" charset="-122"/>
                <a:ea typeface="仿宋" panose="02010609060101010101" pitchFamily="49" charset="-122"/>
                <a:cs typeface="Times New Roman" panose="02020603050405020304" pitchFamily="18" charset="0"/>
              </a:rPr>
              <a:t>1</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年以上的团龄</a:t>
            </a:r>
            <a:r>
              <a:rPr lang="en-US" altLang="zh-CN" sz="1800" kern="100" dirty="0">
                <a:effectLst/>
                <a:latin typeface="仿宋" panose="02010609060101010101" pitchFamily="49" charset="-122"/>
                <a:ea typeface="仿宋" panose="02010609060101010101" pitchFamily="49" charset="-122"/>
                <a:cs typeface="Times New Roman" panose="02020603050405020304" pitchFamily="18" charset="0"/>
              </a:rPr>
              <a:t>,</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推优的比例一般不超过团支部人数的</a:t>
            </a:r>
            <a:r>
              <a:rPr lang="en-US" altLang="zh-CN" sz="1800" kern="100" dirty="0">
                <a:effectLst/>
                <a:latin typeface="仿宋" panose="02010609060101010101" pitchFamily="49" charset="-122"/>
                <a:ea typeface="仿宋" panose="02010609060101010101" pitchFamily="49" charset="-122"/>
                <a:cs typeface="Times New Roman" panose="02020603050405020304" pitchFamily="18" charset="0"/>
              </a:rPr>
              <a:t>20%,</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每次推荐有效期为</a:t>
            </a:r>
            <a:r>
              <a:rPr lang="en-US" altLang="zh-CN" sz="1800" kern="100" dirty="0">
                <a:effectLst/>
                <a:latin typeface="仿宋" panose="02010609060101010101" pitchFamily="49" charset="-122"/>
                <a:ea typeface="仿宋" panose="02010609060101010101" pitchFamily="49" charset="-122"/>
                <a:cs typeface="Times New Roman" panose="02020603050405020304" pitchFamily="18" charset="0"/>
              </a:rPr>
              <a:t>2</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年”的说法，这样的修改是结合学校推优入党工作压力大的校情所确定的，希望大家尽可能多的推荐优秀共青团员做党的发展对象</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3884485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学校最新印发的细则中还对优秀推荐和不予推荐作了补充说明：</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在德智体美劳等方面成绩突出得到广大师生认可的，在政治思想、道德品行、发挥作用、执行纪律上起到引领示范作用的，获得优团优干称号的；以及在弘扬社会主义核心价值观方面树立榜样的；团组织要优先推荐</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A26B02EC-97C0-4E19-AA45-E904FCC1D11E}" type="slidenum">
              <a:rPr lang="en-GB" smtClean="0"/>
              <a:t>6</a:t>
            </a:fld>
            <a:endParaRPr lang="en-GB"/>
          </a:p>
        </p:txBody>
      </p:sp>
    </p:spTree>
    <p:extLst>
      <p:ext uri="{BB962C8B-B14F-4D97-AF65-F5344CB8AC3E}">
        <p14:creationId xmlns:p14="http://schemas.microsoft.com/office/powerpoint/2010/main" val="550040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但是对于以下六种情况，团组织应不予推荐。其中重点强调的是传播反党反社会主义言论和不积极参加“三会两制一课”、不按时缴纳团费、不接受团组织安排的工作任务的。</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A26B02EC-97C0-4E19-AA45-E904FCC1D11E}" type="slidenum">
              <a:rPr lang="en-GB" smtClean="0"/>
              <a:t>7</a:t>
            </a:fld>
            <a:endParaRPr lang="en-GB"/>
          </a:p>
        </p:txBody>
      </p:sp>
    </p:spTree>
    <p:extLst>
      <p:ext uri="{BB962C8B-B14F-4D97-AF65-F5344CB8AC3E}">
        <p14:creationId xmlns:p14="http://schemas.microsoft.com/office/powerpoint/2010/main" val="1921979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接下来，我为大家介绍具体的推优流程</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第一步</a:t>
            </a:r>
            <a:r>
              <a:rPr lang="en-US" altLang="zh-CN" sz="1800" kern="100" dirty="0">
                <a:effectLst/>
                <a:latin typeface="仿宋" panose="02010609060101010101" pitchFamily="49" charset="-122"/>
                <a:ea typeface="仿宋" panose="02010609060101010101" pitchFamily="49" charset="-122"/>
                <a:cs typeface="Times New Roman" panose="02020603050405020304" pitchFamily="18" charset="0"/>
              </a:rPr>
              <a:t>:</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是同学递交入党申请书。在这里，我们需要做的就是，多动员支部同学积极入党，多关注支部同学提交入党申请书情况。</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第二步：是党组织派人谈话。在这里，我们需要做的是，必要时提醒党组织尽快与申请人谈话，以便更快的进入推优流程</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 </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A26B02EC-97C0-4E19-AA45-E904FCC1D11E}" type="slidenum">
              <a:rPr lang="en-GB" smtClean="0"/>
              <a:t>8</a:t>
            </a:fld>
            <a:endParaRPr lang="en-GB"/>
          </a:p>
        </p:txBody>
      </p:sp>
    </p:spTree>
    <p:extLst>
      <p:ext uri="{BB962C8B-B14F-4D97-AF65-F5344CB8AC3E}">
        <p14:creationId xmlns:p14="http://schemas.microsoft.com/office/powerpoint/2010/main" val="4108361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第三步：就是召开推优大会，研究决定是否推优。推优大会的流程是：</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A26B02EC-97C0-4E19-AA45-E904FCC1D11E}" type="slidenum">
              <a:rPr lang="en-GB" smtClean="0"/>
              <a:t>9</a:t>
            </a:fld>
            <a:endParaRPr lang="en-GB"/>
          </a:p>
        </p:txBody>
      </p:sp>
    </p:spTree>
    <p:extLst>
      <p:ext uri="{BB962C8B-B14F-4D97-AF65-F5344CB8AC3E}">
        <p14:creationId xmlns:p14="http://schemas.microsoft.com/office/powerpoint/2010/main" val="2331225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首先，清点到会人数，须超应到会总人数的一半</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其次，团支部委员会介绍推优候选人基本情况</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然后由候选人自我评述</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接下来又参会人员无记名投票表决，赞成人数要超过应到会总人数的一半，不是实际到会人数</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投票结束后，团支部委员会考察确定结果。在这里需要特别说明的是，团中央和学校下发的文件中都指出，考察时不惟票，不是说赞成票不达标就一定不能推优，赞成票达标就一定要推优。团支部委员要结合投票结果和平时掌握的情况来确定组织意见，形成书面材料。</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最后，要对推优情况进行不少于</a:t>
            </a:r>
            <a:r>
              <a:rPr lang="en-US" altLang="zh-CN" sz="1800" kern="100" dirty="0">
                <a:effectLst/>
                <a:latin typeface="仿宋" panose="02010609060101010101" pitchFamily="49" charset="-122"/>
                <a:ea typeface="仿宋" panose="02010609060101010101" pitchFamily="49" charset="-122"/>
                <a:cs typeface="Times New Roman" panose="02020603050405020304" pitchFamily="18" charset="0"/>
              </a:rPr>
              <a:t>5</a:t>
            </a:r>
            <a:r>
              <a:rPr lang="zh-CN" altLang="en-US" sz="1800" kern="100" dirty="0">
                <a:effectLst/>
                <a:latin typeface="仿宋" panose="02010609060101010101" pitchFamily="49" charset="-122"/>
                <a:ea typeface="仿宋" panose="02010609060101010101" pitchFamily="49" charset="-122"/>
                <a:cs typeface="Times New Roman" panose="02020603050405020304" pitchFamily="18" charset="0"/>
              </a:rPr>
              <a:t>天的公示。</a:t>
            </a:r>
            <a:endPar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A26B02EC-97C0-4E19-AA45-E904FCC1D11E}" type="slidenum">
              <a:rPr lang="en-GB" smtClean="0"/>
              <a:t>10</a:t>
            </a:fld>
            <a:endParaRPr lang="en-GB"/>
          </a:p>
        </p:txBody>
      </p:sp>
    </p:spTree>
    <p:extLst>
      <p:ext uri="{BB962C8B-B14F-4D97-AF65-F5344CB8AC3E}">
        <p14:creationId xmlns:p14="http://schemas.microsoft.com/office/powerpoint/2010/main" val="697537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69B117FA-F650-4D5B-8A67-A1E5369E7A50}" type="datetimeFigureOut">
              <a:rPr lang="zh-CN" altLang="en-US" smtClean="0"/>
              <a:t>2024/10/8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522059-7099-4C89-8B36-446F062710CD}" type="slidenum">
              <a:rPr lang="zh-CN" altLang="en-US" smtClean="0"/>
              <a:t>‹#›</a:t>
            </a:fld>
            <a:endParaRPr lang="zh-CN" altLang="en-US"/>
          </a:p>
        </p:txBody>
      </p:sp>
    </p:spTree>
    <p:extLst>
      <p:ext uri="{BB962C8B-B14F-4D97-AF65-F5344CB8AC3E}">
        <p14:creationId xmlns:p14="http://schemas.microsoft.com/office/powerpoint/2010/main" val="557255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9B117FA-F650-4D5B-8A67-A1E5369E7A50}" type="datetimeFigureOut">
              <a:rPr lang="zh-CN" altLang="en-US" smtClean="0"/>
              <a:t>2024/10/8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522059-7099-4C89-8B36-446F062710CD}" type="slidenum">
              <a:rPr lang="zh-CN" altLang="en-US" smtClean="0"/>
              <a:t>‹#›</a:t>
            </a:fld>
            <a:endParaRPr lang="zh-CN" altLang="en-US"/>
          </a:p>
        </p:txBody>
      </p:sp>
    </p:spTree>
    <p:extLst>
      <p:ext uri="{BB962C8B-B14F-4D97-AF65-F5344CB8AC3E}">
        <p14:creationId xmlns:p14="http://schemas.microsoft.com/office/powerpoint/2010/main" val="2570492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69B117FA-F650-4D5B-8A67-A1E5369E7A50}" type="datetimeFigureOut">
              <a:rPr lang="zh-CN" altLang="en-US" smtClean="0"/>
              <a:t>2024/10/8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522059-7099-4C89-8B36-446F062710CD}" type="slidenum">
              <a:rPr lang="zh-CN" altLang="en-US" smtClean="0"/>
              <a:t>‹#›</a:t>
            </a:fld>
            <a:endParaRPr lang="zh-CN" altLang="en-US"/>
          </a:p>
        </p:txBody>
      </p:sp>
    </p:spTree>
    <p:extLst>
      <p:ext uri="{BB962C8B-B14F-4D97-AF65-F5344CB8AC3E}">
        <p14:creationId xmlns:p14="http://schemas.microsoft.com/office/powerpoint/2010/main" val="6179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9B117FA-F650-4D5B-8A67-A1E5369E7A50}" type="datetimeFigureOut">
              <a:rPr lang="zh-CN" altLang="en-US" smtClean="0"/>
              <a:t>2024/10/8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522059-7099-4C89-8B36-446F062710CD}" type="slidenum">
              <a:rPr lang="zh-CN" altLang="en-US" smtClean="0"/>
              <a:t>‹#›</a:t>
            </a:fld>
            <a:endParaRPr lang="zh-CN" altLang="en-US"/>
          </a:p>
        </p:txBody>
      </p:sp>
    </p:spTree>
    <p:extLst>
      <p:ext uri="{BB962C8B-B14F-4D97-AF65-F5344CB8AC3E}">
        <p14:creationId xmlns:p14="http://schemas.microsoft.com/office/powerpoint/2010/main" val="1256067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9B117FA-F650-4D5B-8A67-A1E5369E7A50}" type="datetimeFigureOut">
              <a:rPr lang="zh-CN" altLang="en-US" smtClean="0"/>
              <a:t>2024/10/8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A522059-7099-4C89-8B36-446F062710CD}" type="slidenum">
              <a:rPr lang="zh-CN" altLang="en-US" smtClean="0"/>
              <a:t>‹#›</a:t>
            </a:fld>
            <a:endParaRPr lang="zh-CN" altLang="en-US"/>
          </a:p>
        </p:txBody>
      </p:sp>
    </p:spTree>
    <p:extLst>
      <p:ext uri="{BB962C8B-B14F-4D97-AF65-F5344CB8AC3E}">
        <p14:creationId xmlns:p14="http://schemas.microsoft.com/office/powerpoint/2010/main" val="2079798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9B117FA-F650-4D5B-8A67-A1E5369E7A50}" type="datetimeFigureOut">
              <a:rPr lang="zh-CN" altLang="en-US" smtClean="0"/>
              <a:t>2024/10/8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A522059-7099-4C89-8B36-446F062710CD}" type="slidenum">
              <a:rPr lang="zh-CN" altLang="en-US" smtClean="0"/>
              <a:t>‹#›</a:t>
            </a:fld>
            <a:endParaRPr lang="zh-CN" altLang="en-US"/>
          </a:p>
        </p:txBody>
      </p:sp>
    </p:spTree>
    <p:extLst>
      <p:ext uri="{BB962C8B-B14F-4D97-AF65-F5344CB8AC3E}">
        <p14:creationId xmlns:p14="http://schemas.microsoft.com/office/powerpoint/2010/main" val="2698441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9B117FA-F650-4D5B-8A67-A1E5369E7A50}" type="datetimeFigureOut">
              <a:rPr lang="zh-CN" altLang="en-US" smtClean="0"/>
              <a:t>2024/10/8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A522059-7099-4C89-8B36-446F062710CD}" type="slidenum">
              <a:rPr lang="zh-CN" altLang="en-US" smtClean="0"/>
              <a:t>‹#›</a:t>
            </a:fld>
            <a:endParaRPr lang="zh-CN" altLang="en-US"/>
          </a:p>
        </p:txBody>
      </p:sp>
    </p:spTree>
    <p:extLst>
      <p:ext uri="{BB962C8B-B14F-4D97-AF65-F5344CB8AC3E}">
        <p14:creationId xmlns:p14="http://schemas.microsoft.com/office/powerpoint/2010/main" val="135042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69B117FA-F650-4D5B-8A67-A1E5369E7A50}" type="datetimeFigureOut">
              <a:rPr lang="zh-CN" altLang="en-US" smtClean="0"/>
              <a:t>2024/10/8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522059-7099-4C89-8B36-446F062710CD}" type="slidenum">
              <a:rPr lang="zh-CN" altLang="en-US" smtClean="0"/>
              <a:t>‹#›</a:t>
            </a:fld>
            <a:endParaRPr lang="zh-CN" altLang="en-US"/>
          </a:p>
        </p:txBody>
      </p:sp>
    </p:spTree>
    <p:extLst>
      <p:ext uri="{BB962C8B-B14F-4D97-AF65-F5344CB8AC3E}">
        <p14:creationId xmlns:p14="http://schemas.microsoft.com/office/powerpoint/2010/main" val="1266966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69B117FA-F650-4D5B-8A67-A1E5369E7A50}" type="datetimeFigureOut">
              <a:rPr lang="zh-CN" altLang="en-US" smtClean="0"/>
              <a:t>2024/10/8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522059-7099-4C89-8B36-446F062710CD}" type="slidenum">
              <a:rPr lang="zh-CN" altLang="en-US" smtClean="0"/>
              <a:t>‹#›</a:t>
            </a:fld>
            <a:endParaRPr lang="zh-CN" altLang="en-US"/>
          </a:p>
        </p:txBody>
      </p:sp>
    </p:spTree>
    <p:extLst>
      <p:ext uri="{BB962C8B-B14F-4D97-AF65-F5344CB8AC3E}">
        <p14:creationId xmlns:p14="http://schemas.microsoft.com/office/powerpoint/2010/main" val="1473140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9B117FA-F650-4D5B-8A67-A1E5369E7A50}" type="datetimeFigureOut">
              <a:rPr lang="zh-CN" altLang="en-US" smtClean="0"/>
              <a:t>2024/10/8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522059-7099-4C89-8B36-446F062710CD}" type="slidenum">
              <a:rPr lang="zh-CN" altLang="en-US" smtClean="0"/>
              <a:t>‹#›</a:t>
            </a:fld>
            <a:endParaRPr lang="zh-CN" altLang="en-US"/>
          </a:p>
        </p:txBody>
      </p:sp>
    </p:spTree>
    <p:extLst>
      <p:ext uri="{BB962C8B-B14F-4D97-AF65-F5344CB8AC3E}">
        <p14:creationId xmlns:p14="http://schemas.microsoft.com/office/powerpoint/2010/main" val="373179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9B117FA-F650-4D5B-8A67-A1E5369E7A50}" type="datetimeFigureOut">
              <a:rPr lang="zh-CN" altLang="en-US" smtClean="0"/>
              <a:t>2024/10/8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522059-7099-4C89-8B36-446F062710CD}" type="slidenum">
              <a:rPr lang="zh-CN" altLang="en-US" smtClean="0"/>
              <a:t>‹#›</a:t>
            </a:fld>
            <a:endParaRPr lang="zh-CN" altLang="en-US"/>
          </a:p>
        </p:txBody>
      </p:sp>
    </p:spTree>
    <p:extLst>
      <p:ext uri="{BB962C8B-B14F-4D97-AF65-F5344CB8AC3E}">
        <p14:creationId xmlns:p14="http://schemas.microsoft.com/office/powerpoint/2010/main" val="2401578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cxnSp>
        <p:nvCxnSpPr>
          <p:cNvPr id="3145729" name="直接连接符 2"/>
          <p:cNvCxnSpPr>
            <a:cxnSpLocks/>
          </p:cNvCxnSpPr>
          <p:nvPr userDrawn="1"/>
        </p:nvCxnSpPr>
        <p:spPr>
          <a:xfrm>
            <a:off x="789287" y="752287"/>
            <a:ext cx="11112427" cy="2456"/>
          </a:xfrm>
          <a:prstGeom prst="line">
            <a:avLst/>
          </a:prstGeom>
          <a:ln w="28575">
            <a:solidFill>
              <a:srgbClr val="2F55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3032921"/>
      </p:ext>
    </p:extLst>
  </p:cSld>
  <p:clrMapOvr>
    <a:masterClrMapping/>
  </p:clrMapOvr>
  <p:transition spd="slow"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B117FA-F650-4D5B-8A67-A1E5369E7A50}" type="datetimeFigureOut">
              <a:rPr lang="zh-CN" altLang="en-US" smtClean="0"/>
              <a:t>2024/10/8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522059-7099-4C89-8B36-446F062710CD}" type="slidenum">
              <a:rPr lang="zh-CN" altLang="en-US" smtClean="0"/>
              <a:t>‹#›</a:t>
            </a:fld>
            <a:endParaRPr lang="zh-CN" altLang="en-US"/>
          </a:p>
        </p:txBody>
      </p:sp>
    </p:spTree>
    <p:extLst>
      <p:ext uri="{BB962C8B-B14F-4D97-AF65-F5344CB8AC3E}">
        <p14:creationId xmlns:p14="http://schemas.microsoft.com/office/powerpoint/2010/main" val="11231751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2" name="矩形: 圆角 1"/>
          <p:cNvSpPr/>
          <p:nvPr userDrawn="1"/>
        </p:nvSpPr>
        <p:spPr>
          <a:xfrm rot="2700000">
            <a:off x="374186" y="238466"/>
            <a:ext cx="446955" cy="446955"/>
          </a:xfrm>
          <a:prstGeom prst="roundRect">
            <a:avLst/>
          </a:prstGeom>
          <a:solidFill>
            <a:srgbClr val="2F5597"/>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eaLnBrk="1" fontAlgn="auto" hangingPunct="1">
              <a:spcBef>
                <a:spcPts val="0"/>
              </a:spcBef>
              <a:spcAft>
                <a:spcPts val="0"/>
              </a:spcAft>
            </a:pPr>
            <a:endParaRPr lang="zh-CN" altLang="en-US" sz="1600">
              <a:solidFill>
                <a:srgbClr val="FFFFFF"/>
              </a:solidFill>
              <a:latin typeface="Arial" panose="020B0604020202020204"/>
              <a:ea typeface="微软雅黑" panose="020B0503020204020204" charset="-122"/>
            </a:endParaRPr>
          </a:p>
        </p:txBody>
      </p:sp>
      <p:sp>
        <p:nvSpPr>
          <p:cNvPr id="1048803" name="文本框 4"/>
          <p:cNvSpPr txBox="1"/>
          <p:nvPr userDrawn="1"/>
        </p:nvSpPr>
        <p:spPr>
          <a:xfrm>
            <a:off x="366572" y="277936"/>
            <a:ext cx="470000" cy="400110"/>
          </a:xfrm>
          <a:prstGeom prst="rect">
            <a:avLst/>
          </a:prstGeom>
          <a:noFill/>
        </p:spPr>
        <p:txBody>
          <a:bodyPr wrap="none" rtlCol="0">
            <a:spAutoFit/>
          </a:bodyPr>
          <a:lstStyle/>
          <a:p>
            <a:pPr algn="ctr" defTabSz="671830" eaLnBrk="1" fontAlgn="auto" hangingPunct="1">
              <a:spcBef>
                <a:spcPts val="0"/>
              </a:spcBef>
              <a:spcAft>
                <a:spcPts val="0"/>
              </a:spcAft>
            </a:pPr>
            <a:r>
              <a:rPr lang="en-US" altLang="zh-CN" sz="2000" b="1" dirty="0">
                <a:solidFill>
                  <a:srgbClr val="FFFFFF"/>
                </a:solidFill>
                <a:latin typeface="Arial" panose="020B0604020202020204"/>
                <a:ea typeface="微软雅黑" panose="020B0503020204020204" charset="-122"/>
              </a:rPr>
              <a:t>07</a:t>
            </a:r>
            <a:endParaRPr lang="en-US" sz="3200" b="1" dirty="0">
              <a:solidFill>
                <a:srgbClr val="FFFFFF"/>
              </a:solidFill>
              <a:latin typeface="Arial" panose="020B0604020202020204"/>
              <a:ea typeface="微软雅黑" panose="020B0503020204020204" charset="-122"/>
            </a:endParaRPr>
          </a:p>
        </p:txBody>
      </p:sp>
      <p:sp>
        <p:nvSpPr>
          <p:cNvPr id="1048804" name="文本框 11"/>
          <p:cNvSpPr txBox="1"/>
          <p:nvPr/>
        </p:nvSpPr>
        <p:spPr>
          <a:xfrm>
            <a:off x="1034415" y="177165"/>
            <a:ext cx="2325011" cy="521970"/>
          </a:xfrm>
          <a:prstGeom prst="rect">
            <a:avLst/>
          </a:prstGeom>
          <a:noFill/>
        </p:spPr>
        <p:txBody>
          <a:bodyPr wrap="square" rtlCol="0">
            <a:spAutoFit/>
          </a:bodyPr>
          <a:lstStyle/>
          <a:p>
            <a:r>
              <a:rPr lang="zh-CN" altLang="en-US" sz="2800" b="1" dirty="0">
                <a:solidFill>
                  <a:srgbClr val="2F5597"/>
                </a:solidFill>
                <a:latin typeface="微软雅黑" panose="020B0503020204020204" charset="-122"/>
                <a:ea typeface="微软雅黑" panose="020B0503020204020204" charset="-122"/>
              </a:rPr>
              <a:t>推优入党</a:t>
            </a:r>
          </a:p>
        </p:txBody>
      </p:sp>
      <p:sp>
        <p:nvSpPr>
          <p:cNvPr id="1048805" name="文本框 6"/>
          <p:cNvSpPr txBox="1"/>
          <p:nvPr/>
        </p:nvSpPr>
        <p:spPr>
          <a:xfrm>
            <a:off x="8447702" y="1778586"/>
            <a:ext cx="2240280" cy="368300"/>
          </a:xfrm>
          <a:prstGeom prst="rect">
            <a:avLst/>
          </a:prstGeom>
          <a:noFill/>
        </p:spPr>
        <p:txBody>
          <a:bodyPr wrap="none" rtlCol="0" anchor="t">
            <a:spAutoFit/>
          </a:bodyPr>
          <a:lstStyle/>
          <a:p>
            <a:pPr algn="just"/>
            <a:r>
              <a:rPr lang="zh-CN" altLang="en-US" dirty="0">
                <a:solidFill>
                  <a:srgbClr val="2F5597"/>
                </a:solidFill>
                <a:latin typeface="微软雅黑" panose="020B0503020204020204" charset="-122"/>
                <a:ea typeface="微软雅黑" panose="020B0503020204020204" charset="-122"/>
                <a:cs typeface="微软雅黑" panose="020B0503020204020204" charset="-122"/>
                <a:sym typeface="+mn-ea"/>
              </a:rPr>
              <a:t>清点参会的团员人数</a:t>
            </a:r>
            <a:endParaRPr lang="zh-CN" altLang="en-US"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1048811" name="文本框 36"/>
          <p:cNvSpPr txBox="1"/>
          <p:nvPr/>
        </p:nvSpPr>
        <p:spPr>
          <a:xfrm>
            <a:off x="8090515" y="1054100"/>
            <a:ext cx="2954655" cy="461665"/>
          </a:xfrm>
          <a:prstGeom prst="rect">
            <a:avLst/>
          </a:prstGeom>
          <a:noFill/>
        </p:spPr>
        <p:txBody>
          <a:bodyPr wrap="none" rtlCol="0" anchor="t">
            <a:spAutoFit/>
          </a:bodyPr>
          <a:lstStyle/>
          <a:p>
            <a:r>
              <a:rPr sz="2400" b="1" dirty="0">
                <a:solidFill>
                  <a:srgbClr val="2F5597"/>
                </a:solidFill>
                <a:latin typeface="微软雅黑" panose="020B0503020204020204" charset="-122"/>
                <a:ea typeface="微软雅黑" panose="020B0503020204020204" charset="-122"/>
                <a:sym typeface="+mn-ea"/>
              </a:rPr>
              <a:t>“推优”的具体</a:t>
            </a:r>
            <a:r>
              <a:rPr lang="zh-CN" sz="2400" b="1" dirty="0">
                <a:solidFill>
                  <a:srgbClr val="2F5597"/>
                </a:solidFill>
                <a:latin typeface="微软雅黑" panose="020B0503020204020204" charset="-122"/>
                <a:ea typeface="微软雅黑" panose="020B0503020204020204" charset="-122"/>
                <a:sym typeface="+mn-ea"/>
              </a:rPr>
              <a:t>流程</a:t>
            </a:r>
          </a:p>
        </p:txBody>
      </p:sp>
      <p:sp>
        <p:nvSpPr>
          <p:cNvPr id="1048812" name="文本框 255"/>
          <p:cNvSpPr txBox="1"/>
          <p:nvPr/>
        </p:nvSpPr>
        <p:spPr>
          <a:xfrm>
            <a:off x="633700" y="1054100"/>
            <a:ext cx="6119640" cy="3408112"/>
          </a:xfrm>
          <a:prstGeom prst="rect">
            <a:avLst/>
          </a:prstGeom>
          <a:noFill/>
        </p:spPr>
        <p:txBody>
          <a:bodyPr wrap="square" rtlCol="0" anchor="t">
            <a:spAutoFit/>
          </a:bodyPr>
          <a:lstStyle/>
          <a:p>
            <a:pPr>
              <a:lnSpc>
                <a:spcPct val="150000"/>
              </a:lnSpc>
            </a:pPr>
            <a:r>
              <a:rPr lang="zh-CN" altLang="en-US" sz="2400" dirty="0">
                <a:solidFill>
                  <a:srgbClr val="2F5597"/>
                </a:solidFill>
                <a:latin typeface="微软雅黑" panose="020B0503020204020204" charset="-122"/>
                <a:ea typeface="微软雅黑" panose="020B0503020204020204" charset="-122"/>
                <a:sym typeface="+mn-ea"/>
              </a:rPr>
              <a:t>“推优”逐步成为发展青年党员的</a:t>
            </a:r>
            <a:r>
              <a:rPr lang="zh-CN" altLang="en-US" sz="2400" dirty="0">
                <a:solidFill>
                  <a:srgbClr val="FF0000"/>
                </a:solidFill>
                <a:latin typeface="微软雅黑" panose="020B0503020204020204" charset="-122"/>
                <a:ea typeface="微软雅黑" panose="020B0503020204020204" charset="-122"/>
                <a:sym typeface="+mn-ea"/>
              </a:rPr>
              <a:t>主要渠道</a:t>
            </a:r>
            <a:endParaRPr lang="zh-CN" altLang="en-US" sz="2400" dirty="0">
              <a:solidFill>
                <a:srgbClr val="2F5597"/>
              </a:solidFill>
              <a:latin typeface="微软雅黑" panose="020B0503020204020204" charset="-122"/>
              <a:ea typeface="微软雅黑" panose="020B0503020204020204" charset="-122"/>
              <a:sym typeface="+mn-ea"/>
            </a:endParaRPr>
          </a:p>
          <a:p>
            <a:pPr algn="l">
              <a:lnSpc>
                <a:spcPct val="150000"/>
              </a:lnSpc>
              <a:buClrTx/>
              <a:buSzTx/>
              <a:buFontTx/>
            </a:pPr>
            <a:r>
              <a:rPr lang="zh-CN" altLang="en-US" sz="2400" b="1" dirty="0">
                <a:solidFill>
                  <a:srgbClr val="2F5597"/>
                </a:solidFill>
                <a:latin typeface="微软雅黑" panose="020B0503020204020204" charset="-122"/>
                <a:ea typeface="微软雅黑" panose="020B0503020204020204" charset="-122"/>
                <a:sym typeface="+mn-ea"/>
              </a:rPr>
              <a:t>“</a:t>
            </a:r>
            <a:r>
              <a:rPr sz="2400" b="1" dirty="0" err="1">
                <a:solidFill>
                  <a:srgbClr val="2F5597"/>
                </a:solidFill>
                <a:latin typeface="微软雅黑" panose="020B0503020204020204" charset="-122"/>
                <a:ea typeface="微软雅黑" panose="020B0503020204020204" charset="-122"/>
                <a:sym typeface="+mn-ea"/>
              </a:rPr>
              <a:t>推优”必须同时满足四个条件</a:t>
            </a:r>
            <a:r>
              <a:rPr lang="zh-CN" altLang="en-US" sz="2400" b="1" dirty="0">
                <a:solidFill>
                  <a:srgbClr val="2F5597"/>
                </a:solidFill>
                <a:latin typeface="微软雅黑" panose="020B0503020204020204" charset="-122"/>
                <a:ea typeface="微软雅黑" panose="020B0503020204020204" charset="-122"/>
                <a:sym typeface="+mn-ea"/>
              </a:rPr>
              <a:t>：</a:t>
            </a:r>
            <a:endParaRPr lang="en-US" altLang="zh-CN" sz="2400" b="1" dirty="0">
              <a:solidFill>
                <a:srgbClr val="2F5597"/>
              </a:solidFill>
              <a:latin typeface="微软雅黑" panose="020B0503020204020204" charset="-122"/>
              <a:ea typeface="微软雅黑" panose="020B0503020204020204" charset="-122"/>
              <a:sym typeface="+mn-ea"/>
            </a:endParaRPr>
          </a:p>
          <a:p>
            <a:pPr marL="285750" indent="-285750" algn="just">
              <a:lnSpc>
                <a:spcPct val="200000"/>
              </a:lnSpc>
              <a:buFont typeface="Arial" panose="020B0604020202020204" pitchFamily="34" charset="0"/>
              <a:buChar char="•"/>
            </a:pPr>
            <a:r>
              <a:rPr lang="zh-CN" altLang="en-US" dirty="0">
                <a:solidFill>
                  <a:srgbClr val="2F5597"/>
                </a:solidFill>
                <a:latin typeface="微软雅黑" panose="020B0503020204020204" charset="-122"/>
                <a:ea typeface="微软雅黑" panose="020B0503020204020204" charset="-122"/>
                <a:cs typeface="微软雅黑" panose="020B0503020204020204" charset="-122"/>
                <a:sym typeface="+mn-ea"/>
              </a:rPr>
              <a:t>年龄在18周岁以上</a:t>
            </a:r>
            <a:endParaRPr lang="en-US" altLang="zh-CN" dirty="0">
              <a:solidFill>
                <a:srgbClr val="2F5597"/>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Font typeface="Arial" panose="020B0604020202020204" pitchFamily="34" charset="0"/>
              <a:buChar char="•"/>
            </a:pPr>
            <a:r>
              <a:rPr lang="zh-CN" altLang="en-US" dirty="0">
                <a:solidFill>
                  <a:srgbClr val="2F5597"/>
                </a:solidFill>
                <a:latin typeface="微软雅黑" panose="020B0503020204020204" charset="-122"/>
                <a:ea typeface="微软雅黑" panose="020B0503020204020204" charset="-122"/>
                <a:cs typeface="微软雅黑" panose="020B0503020204020204" charset="-122"/>
                <a:sym typeface="+mn-ea"/>
              </a:rPr>
              <a:t>自愿申请加入中国共产党，递交了入党申请书</a:t>
            </a:r>
            <a:endParaRPr lang="en-US" altLang="zh-CN" dirty="0">
              <a:solidFill>
                <a:srgbClr val="2F5597"/>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Font typeface="Arial" panose="020B0604020202020204" pitchFamily="34" charset="0"/>
              <a:buChar char="•"/>
            </a:pPr>
            <a:r>
              <a:rPr lang="zh-CN" altLang="en-US" dirty="0">
                <a:solidFill>
                  <a:srgbClr val="FF0000"/>
                </a:solidFill>
                <a:latin typeface="微软雅黑" panose="020B0503020204020204" charset="-122"/>
                <a:ea typeface="微软雅黑" panose="020B0503020204020204" charset="-122"/>
                <a:cs typeface="微软雅黑" panose="020B0503020204020204" charset="-122"/>
                <a:sym typeface="+mn-ea"/>
              </a:rPr>
              <a:t>团校结业</a:t>
            </a:r>
            <a:endParaRPr lang="en-US" altLang="zh-CN" dirty="0">
              <a:solidFill>
                <a:srgbClr val="FF0000"/>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Font typeface="Arial" panose="020B0604020202020204" pitchFamily="34" charset="0"/>
              <a:buChar char="•"/>
            </a:pPr>
            <a:r>
              <a:rPr lang="zh-CN" altLang="en-US" dirty="0">
                <a:solidFill>
                  <a:srgbClr val="2F5597"/>
                </a:solidFill>
                <a:latin typeface="微软雅黑" panose="020B0503020204020204" charset="-122"/>
                <a:ea typeface="微软雅黑" panose="020B0503020204020204" charset="-122"/>
                <a:cs typeface="微软雅黑" panose="020B0503020204020204" charset="-122"/>
              </a:rPr>
              <a:t>支部评议报上级团组织通过</a:t>
            </a:r>
            <a:endParaRPr lang="zh-CN" altLang="en-US" dirty="0">
              <a:solidFill>
                <a:srgbClr val="FF0000"/>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buClrTx/>
              <a:buSzTx/>
              <a:buFontTx/>
            </a:pPr>
            <a:endParaRPr sz="2000" dirty="0">
              <a:solidFill>
                <a:srgbClr val="2F5597"/>
              </a:solidFill>
              <a:latin typeface="微软雅黑" panose="020B0503020204020204" charset="-122"/>
              <a:ea typeface="微软雅黑" panose="020B0503020204020204" charset="-122"/>
              <a:sym typeface="+mn-ea"/>
            </a:endParaRPr>
          </a:p>
        </p:txBody>
      </p:sp>
      <p:sp>
        <p:nvSpPr>
          <p:cNvPr id="1048821" name="矩形 84"/>
          <p:cNvSpPr/>
          <p:nvPr/>
        </p:nvSpPr>
        <p:spPr>
          <a:xfrm>
            <a:off x="836557" y="4148781"/>
            <a:ext cx="5916783" cy="2259401"/>
          </a:xfrm>
          <a:prstGeom prst="rect">
            <a:avLst/>
          </a:prstGeom>
        </p:spPr>
        <p:txBody>
          <a:bodyPr wrap="square">
            <a:spAutoFit/>
            <a:scene3d>
              <a:camera prst="orthographicFront"/>
              <a:lightRig rig="threePt" dir="t"/>
            </a:scene3d>
            <a:sp3d contourW="12700"/>
          </a:bodyPr>
          <a:lstStyle/>
          <a:p>
            <a:pPr algn="just">
              <a:lnSpc>
                <a:spcPct val="150000"/>
              </a:lnSpc>
            </a:pPr>
            <a:r>
              <a:rPr lang="zh-CN" sz="2400" b="1" dirty="0">
                <a:solidFill>
                  <a:srgbClr val="2F5597"/>
                </a:solidFill>
                <a:latin typeface="微软雅黑" panose="020B0503020204020204" charset="-122"/>
                <a:ea typeface="微软雅黑" panose="020B0503020204020204" charset="-122"/>
                <a:sym typeface="+mn-ea"/>
              </a:rPr>
              <a:t>团校结业的</a:t>
            </a:r>
            <a:r>
              <a:rPr sz="2400" b="1" dirty="0" err="1">
                <a:solidFill>
                  <a:srgbClr val="2F5597"/>
                </a:solidFill>
                <a:latin typeface="微软雅黑" panose="020B0503020204020204" charset="-122"/>
                <a:ea typeface="微软雅黑" panose="020B0503020204020204" charset="-122"/>
                <a:sym typeface="+mn-ea"/>
              </a:rPr>
              <a:t>四个</a:t>
            </a:r>
            <a:r>
              <a:rPr lang="zh-CN" sz="2400" b="1" dirty="0">
                <a:solidFill>
                  <a:srgbClr val="2F5597"/>
                </a:solidFill>
                <a:latin typeface="微软雅黑" panose="020B0503020204020204" charset="-122"/>
                <a:ea typeface="微软雅黑" panose="020B0503020204020204" charset="-122"/>
                <a:sym typeface="+mn-ea"/>
              </a:rPr>
              <a:t>方式</a:t>
            </a:r>
            <a:r>
              <a:rPr lang="zh-CN" altLang="en-US" sz="2400" b="1" dirty="0">
                <a:solidFill>
                  <a:srgbClr val="2F5597"/>
                </a:solidFill>
                <a:latin typeface="微软雅黑" panose="020B0503020204020204" charset="-122"/>
                <a:ea typeface="微软雅黑" panose="020B0503020204020204" charset="-122"/>
                <a:sym typeface="+mn-ea"/>
              </a:rPr>
              <a:t>：</a:t>
            </a:r>
            <a:endPar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Font typeface="Arial" panose="020B0604020202020204" pitchFamily="34" charset="0"/>
              <a:buChar char="•"/>
            </a:pPr>
            <a:r>
              <a:rPr lang="zh-CN" altLang="en-US" dirty="0">
                <a:solidFill>
                  <a:srgbClr val="2F5597"/>
                </a:solidFill>
                <a:latin typeface="微软雅黑" panose="020B0503020204020204" charset="-122"/>
                <a:ea typeface="微软雅黑" panose="020B0503020204020204" charset="-122"/>
                <a:sym typeface="+mn-ea"/>
              </a:rPr>
              <a:t>网络团校</a:t>
            </a:r>
            <a:r>
              <a:rPr lang="zh-CN" altLang="en-US" sz="1600" dirty="0">
                <a:solidFill>
                  <a:srgbClr val="2F5597"/>
                </a:solidFill>
                <a:latin typeface="微软雅黑" panose="020B0503020204020204" charset="-122"/>
                <a:ea typeface="微软雅黑" panose="020B0503020204020204" charset="-122"/>
                <a:cs typeface="微软雅黑" panose="020B0503020204020204" charset="-122"/>
                <a:sym typeface="+mn-ea"/>
              </a:rPr>
              <a:t>（全年）</a:t>
            </a:r>
            <a:endParaRPr lang="zh-CN" altLang="en-US" sz="1800" dirty="0">
              <a:solidFill>
                <a:srgbClr val="C00000"/>
              </a:solidFill>
              <a:latin typeface="微软雅黑" panose="020B0503020204020204" charset="-122"/>
              <a:ea typeface="微软雅黑" panose="020B0503020204020204" charset="-122"/>
              <a:cs typeface="微软雅黑" panose="020B0503020204020204" charset="-122"/>
            </a:endParaRPr>
          </a:p>
          <a:p>
            <a:pPr marL="285750" indent="-285750" algn="just">
              <a:lnSpc>
                <a:spcPct val="150000"/>
              </a:lnSpc>
              <a:buFont typeface="Arial" panose="020B0604020202020204" pitchFamily="34" charset="0"/>
              <a:buChar char="•"/>
            </a:pPr>
            <a:r>
              <a:rPr lang="zh-CN" altLang="en-US" dirty="0">
                <a:solidFill>
                  <a:srgbClr val="2F5597"/>
                </a:solidFill>
                <a:latin typeface="微软雅黑" panose="020B0503020204020204" charset="-122"/>
                <a:ea typeface="微软雅黑" panose="020B0503020204020204" charset="-122"/>
              </a:rPr>
              <a:t>院级团校</a:t>
            </a:r>
            <a:r>
              <a:rPr lang="zh-CN" altLang="en-US" sz="1600" dirty="0">
                <a:solidFill>
                  <a:srgbClr val="2F5597"/>
                </a:solidFill>
                <a:latin typeface="微软雅黑" panose="020B0503020204020204" charset="-122"/>
                <a:ea typeface="微软雅黑" panose="020B0503020204020204" charset="-122"/>
                <a:cs typeface="微软雅黑" panose="020B0503020204020204" charset="-122"/>
              </a:rPr>
              <a:t>（</a:t>
            </a:r>
            <a:r>
              <a:rPr lang="en-US" altLang="zh-CN" sz="1600" dirty="0">
                <a:solidFill>
                  <a:srgbClr val="2F5597"/>
                </a:solidFill>
                <a:latin typeface="微软雅黑" panose="020B0503020204020204" charset="-122"/>
                <a:ea typeface="微软雅黑" panose="020B0503020204020204" charset="-122"/>
                <a:cs typeface="微软雅黑" panose="020B0503020204020204" charset="-122"/>
              </a:rPr>
              <a:t>9-10</a:t>
            </a:r>
            <a:r>
              <a:rPr lang="zh-CN" altLang="en-US" sz="1600" dirty="0">
                <a:solidFill>
                  <a:srgbClr val="2F5597"/>
                </a:solidFill>
                <a:latin typeface="微软雅黑" panose="020B0503020204020204" charset="-122"/>
                <a:ea typeface="微软雅黑" panose="020B0503020204020204" charset="-122"/>
                <a:cs typeface="微软雅黑" panose="020B0503020204020204" charset="-122"/>
              </a:rPr>
              <a:t>月，等同校级团校）</a:t>
            </a:r>
            <a:endParaRPr lang="zh-CN" altLang="en-US" sz="1800" dirty="0">
              <a:solidFill>
                <a:srgbClr val="C00000"/>
              </a:solidFill>
              <a:latin typeface="微软雅黑" panose="020B0503020204020204" charset="-122"/>
              <a:ea typeface="微软雅黑" panose="020B0503020204020204" charset="-122"/>
              <a:cs typeface="微软雅黑" panose="020B0503020204020204" charset="-122"/>
            </a:endParaRPr>
          </a:p>
          <a:p>
            <a:pPr marL="285750" indent="-285750" algn="just">
              <a:lnSpc>
                <a:spcPct val="150000"/>
              </a:lnSpc>
              <a:buFont typeface="Arial" panose="020B0604020202020204" pitchFamily="34" charset="0"/>
              <a:buChar char="•"/>
            </a:pPr>
            <a:r>
              <a:rPr lang="zh-CN" altLang="en-US" dirty="0">
                <a:solidFill>
                  <a:srgbClr val="2F5597"/>
                </a:solidFill>
                <a:latin typeface="微软雅黑" panose="020B0503020204020204" charset="-122"/>
                <a:ea typeface="微软雅黑" panose="020B0503020204020204" charset="-122"/>
                <a:sym typeface="+mn-ea"/>
              </a:rPr>
              <a:t>校团校暨学生骨干培训班</a:t>
            </a:r>
            <a:r>
              <a:rPr lang="zh-CN" altLang="en-US" sz="1600" dirty="0">
                <a:solidFill>
                  <a:srgbClr val="2F5597"/>
                </a:solidFill>
                <a:latin typeface="微软雅黑" panose="020B0503020204020204" charset="-122"/>
                <a:ea typeface="微软雅黑" panose="020B0503020204020204" charset="-122"/>
                <a:cs typeface="微软雅黑" panose="020B0503020204020204" charset="-122"/>
                <a:sym typeface="+mn-ea"/>
              </a:rPr>
              <a:t>（10-11月）</a:t>
            </a:r>
            <a:endParaRPr lang="zh-CN" altLang="en-US"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ClrTx/>
              <a:buSzTx/>
              <a:buFont typeface="Arial" panose="020B0604020202020204" pitchFamily="34" charset="0"/>
              <a:buChar char="•"/>
            </a:pPr>
            <a:r>
              <a:rPr lang="zh-CN" altLang="en-US" dirty="0">
                <a:solidFill>
                  <a:srgbClr val="2F5597"/>
                </a:solidFill>
                <a:latin typeface="微软雅黑" panose="020B0503020204020204" charset="-122"/>
                <a:ea typeface="微软雅黑" panose="020B0503020204020204" charset="-122"/>
                <a:sym typeface="+mn-ea"/>
              </a:rPr>
              <a:t>“六有”大学生“青马计划”班</a:t>
            </a:r>
            <a:r>
              <a:rPr lang="zh-CN" altLang="en-US" sz="1600" dirty="0">
                <a:solidFill>
                  <a:srgbClr val="2F5597"/>
                </a:solidFill>
                <a:latin typeface="微软雅黑" panose="020B0503020204020204" charset="-122"/>
                <a:ea typeface="微软雅黑" panose="020B0503020204020204" charset="-122"/>
                <a:cs typeface="微软雅黑" panose="020B0503020204020204" charset="-122"/>
                <a:sym typeface="+mn-ea"/>
              </a:rPr>
              <a:t>（</a:t>
            </a:r>
            <a:r>
              <a:rPr lang="en-US" altLang="zh-CN" sz="1600" dirty="0">
                <a:solidFill>
                  <a:srgbClr val="2F5597"/>
                </a:solidFill>
                <a:latin typeface="微软雅黑" panose="020B0503020204020204" charset="-122"/>
                <a:ea typeface="微软雅黑" panose="020B0503020204020204" charset="-122"/>
                <a:cs typeface="微软雅黑" panose="020B0503020204020204" charset="-122"/>
                <a:sym typeface="+mn-ea"/>
              </a:rPr>
              <a:t>3-5</a:t>
            </a:r>
            <a:r>
              <a:rPr lang="zh-CN" altLang="en-US" sz="1600" dirty="0">
                <a:solidFill>
                  <a:srgbClr val="2F5597"/>
                </a:solidFill>
                <a:latin typeface="微软雅黑" panose="020B0503020204020204" charset="-122"/>
                <a:ea typeface="微软雅黑" panose="020B0503020204020204" charset="-122"/>
                <a:cs typeface="微软雅黑" panose="020B0503020204020204" charset="-122"/>
                <a:sym typeface="+mn-ea"/>
              </a:rPr>
              <a:t>月，等同党校结业）</a:t>
            </a:r>
            <a:endParaRPr lang="zh-CN" altLang="en-US" sz="1600" dirty="0">
              <a:solidFill>
                <a:srgbClr val="2F5597"/>
              </a:solidFill>
              <a:latin typeface="微软雅黑" panose="020B0503020204020204" charset="-122"/>
              <a:ea typeface="微软雅黑" panose="020B0503020204020204" charset="-122"/>
              <a:cs typeface="微软雅黑" panose="020B0503020204020204" charset="-122"/>
            </a:endParaRPr>
          </a:p>
        </p:txBody>
      </p:sp>
      <p:sp>
        <p:nvSpPr>
          <p:cNvPr id="1048823" name="文本框 31"/>
          <p:cNvSpPr txBox="1"/>
          <p:nvPr/>
        </p:nvSpPr>
        <p:spPr>
          <a:xfrm>
            <a:off x="8303548" y="4369357"/>
            <a:ext cx="2528588" cy="382230"/>
          </a:xfrm>
          <a:prstGeom prst="rect">
            <a:avLst/>
          </a:prstGeom>
          <a:noFill/>
        </p:spPr>
        <p:txBody>
          <a:bodyPr wrap="square" rtlCol="0" anchor="t">
            <a:spAutoFit/>
          </a:bodyPr>
          <a:lstStyle/>
          <a:p>
            <a:pPr algn="l">
              <a:buClrTx/>
              <a:buSzTx/>
              <a:buFontTx/>
            </a:pPr>
            <a:r>
              <a:rPr lang="zh-CN" altLang="en-US" dirty="0">
                <a:solidFill>
                  <a:srgbClr val="2F5597"/>
                </a:solidFill>
                <a:latin typeface="微软雅黑" panose="020B0503020204020204" charset="-122"/>
                <a:ea typeface="微软雅黑" panose="020B0503020204020204" charset="-122"/>
                <a:cs typeface="微软雅黑" panose="020B0503020204020204" charset="-122"/>
                <a:sym typeface="+mn-ea"/>
              </a:rPr>
              <a:t>参会人员进行民主评议</a:t>
            </a:r>
            <a:endParaRPr lang="zh-CN" altLang="en-US" dirty="0">
              <a:solidFill>
                <a:srgbClr val="2F5597"/>
              </a:solidFill>
              <a:latin typeface="微软雅黑" panose="020B0503020204020204" charset="-122"/>
              <a:ea typeface="微软雅黑" panose="020B0503020204020204" charset="-122"/>
              <a:cs typeface="微软雅黑" panose="020B0503020204020204" charset="-122"/>
            </a:endParaRPr>
          </a:p>
        </p:txBody>
      </p:sp>
      <p:sp>
        <p:nvSpPr>
          <p:cNvPr id="1048824" name="文本框 33"/>
          <p:cNvSpPr txBox="1"/>
          <p:nvPr/>
        </p:nvSpPr>
        <p:spPr>
          <a:xfrm>
            <a:off x="8447702" y="3435646"/>
            <a:ext cx="2240280" cy="368300"/>
          </a:xfrm>
          <a:prstGeom prst="rect">
            <a:avLst/>
          </a:prstGeom>
          <a:noFill/>
        </p:spPr>
        <p:txBody>
          <a:bodyPr wrap="none" rtlCol="0" anchor="t">
            <a:spAutoFit/>
          </a:bodyPr>
          <a:lstStyle/>
          <a:p>
            <a:pPr algn="l"/>
            <a:r>
              <a:rPr lang="zh-CN" altLang="en-US" dirty="0">
                <a:solidFill>
                  <a:srgbClr val="2F5597"/>
                </a:solidFill>
                <a:latin typeface="微软雅黑" panose="020B0503020204020204" charset="-122"/>
                <a:ea typeface="微软雅黑" panose="020B0503020204020204" charset="-122"/>
                <a:cs typeface="微软雅黑" panose="020B0503020204020204" charset="-122"/>
                <a:sym typeface="+mn-ea"/>
              </a:rPr>
              <a:t>候选人进行自我评述</a:t>
            </a:r>
          </a:p>
        </p:txBody>
      </p:sp>
      <p:sp>
        <p:nvSpPr>
          <p:cNvPr id="1048825" name="文本框 37"/>
          <p:cNvSpPr txBox="1"/>
          <p:nvPr/>
        </p:nvSpPr>
        <p:spPr>
          <a:xfrm>
            <a:off x="7990502" y="2607116"/>
            <a:ext cx="3154680" cy="368300"/>
          </a:xfrm>
          <a:prstGeom prst="rect">
            <a:avLst/>
          </a:prstGeom>
          <a:noFill/>
        </p:spPr>
        <p:txBody>
          <a:bodyPr wrap="none" rtlCol="0" anchor="t">
            <a:spAutoFit/>
          </a:bodyPr>
          <a:lstStyle/>
          <a:p>
            <a:pPr algn="l"/>
            <a:r>
              <a:rPr lang="zh-CN" altLang="en-US" dirty="0">
                <a:solidFill>
                  <a:srgbClr val="2F5597"/>
                </a:solidFill>
                <a:latin typeface="微软雅黑" panose="020B0503020204020204" charset="-122"/>
                <a:ea typeface="微软雅黑" panose="020B0503020204020204" charset="-122"/>
                <a:cs typeface="微软雅黑" panose="020B0503020204020204" charset="-122"/>
                <a:sym typeface="+mn-ea"/>
              </a:rPr>
              <a:t>团支部委员会介绍候选人情况</a:t>
            </a:r>
            <a:endParaRPr lang="zh-CN" altLang="en-US"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1048826" name="文本框 38"/>
          <p:cNvSpPr txBox="1"/>
          <p:nvPr/>
        </p:nvSpPr>
        <p:spPr>
          <a:xfrm>
            <a:off x="8552179" y="6210505"/>
            <a:ext cx="2031325" cy="369332"/>
          </a:xfrm>
          <a:prstGeom prst="rect">
            <a:avLst/>
          </a:prstGeom>
          <a:noFill/>
        </p:spPr>
        <p:txBody>
          <a:bodyPr wrap="none" rtlCol="0" anchor="t">
            <a:spAutoFit/>
          </a:bodyPr>
          <a:lstStyle/>
          <a:p>
            <a:pPr algn="l">
              <a:buClrTx/>
              <a:buSzTx/>
              <a:buFontTx/>
            </a:pPr>
            <a:r>
              <a:rPr lang="zh-CN" altLang="en-US" dirty="0">
                <a:solidFill>
                  <a:srgbClr val="2F5597"/>
                </a:solidFill>
                <a:latin typeface="微软雅黑" panose="020B0503020204020204" charset="-122"/>
                <a:ea typeface="微软雅黑" panose="020B0503020204020204" charset="-122"/>
                <a:cs typeface="微软雅黑" panose="020B0503020204020204" charset="-122"/>
                <a:sym typeface="+mn-ea"/>
              </a:rPr>
              <a:t>“推优”情况公示</a:t>
            </a:r>
            <a:endParaRPr lang="zh-CN" altLang="en-US" dirty="0">
              <a:solidFill>
                <a:srgbClr val="2F5597"/>
              </a:solidFill>
              <a:latin typeface="微软雅黑" panose="020B0503020204020204" charset="-122"/>
              <a:ea typeface="微软雅黑" panose="020B0503020204020204" charset="-122"/>
              <a:cs typeface="微软雅黑" panose="020B0503020204020204" charset="-122"/>
            </a:endParaRPr>
          </a:p>
        </p:txBody>
      </p:sp>
      <p:sp>
        <p:nvSpPr>
          <p:cNvPr id="1048827" name="文本框 53"/>
          <p:cNvSpPr txBox="1"/>
          <p:nvPr/>
        </p:nvSpPr>
        <p:spPr>
          <a:xfrm>
            <a:off x="7386502" y="5296380"/>
            <a:ext cx="4362680" cy="369332"/>
          </a:xfrm>
          <a:prstGeom prst="rect">
            <a:avLst/>
          </a:prstGeom>
          <a:noFill/>
        </p:spPr>
        <p:txBody>
          <a:bodyPr wrap="square" rtlCol="0" anchor="t">
            <a:spAutoFit/>
          </a:bodyPr>
          <a:lstStyle/>
          <a:p>
            <a:pPr algn="l">
              <a:buClrTx/>
              <a:buSzTx/>
              <a:buFontTx/>
            </a:pPr>
            <a:r>
              <a:rPr lang="zh-CN" altLang="en-US" dirty="0">
                <a:solidFill>
                  <a:srgbClr val="2F5597"/>
                </a:solidFill>
                <a:latin typeface="微软雅黑" panose="020B0503020204020204" charset="-122"/>
                <a:ea typeface="微软雅黑" panose="020B0503020204020204" charset="-122"/>
                <a:cs typeface="微软雅黑" panose="020B0503020204020204" charset="-122"/>
              </a:rPr>
              <a:t>团支部委员会对推选出的候选人进行考察</a:t>
            </a:r>
          </a:p>
        </p:txBody>
      </p:sp>
      <p:sp>
        <p:nvSpPr>
          <p:cNvPr id="2" name="箭头: 下 1">
            <a:extLst>
              <a:ext uri="{FF2B5EF4-FFF2-40B4-BE49-F238E27FC236}">
                <a16:creationId xmlns:a16="http://schemas.microsoft.com/office/drawing/2014/main" id="{89941572-DC96-42B7-BE97-573DA715DFFE}"/>
              </a:ext>
            </a:extLst>
          </p:cNvPr>
          <p:cNvSpPr/>
          <p:nvPr/>
        </p:nvSpPr>
        <p:spPr>
          <a:xfrm>
            <a:off x="9457672" y="2225557"/>
            <a:ext cx="220338" cy="368300"/>
          </a:xfrm>
          <a:prstGeom prst="downArrow">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箭头: 下 48">
            <a:extLst>
              <a:ext uri="{FF2B5EF4-FFF2-40B4-BE49-F238E27FC236}">
                <a16:creationId xmlns:a16="http://schemas.microsoft.com/office/drawing/2014/main" id="{B6BAEF20-F163-4388-B9B0-93392AF88235}"/>
              </a:ext>
            </a:extLst>
          </p:cNvPr>
          <p:cNvSpPr/>
          <p:nvPr/>
        </p:nvSpPr>
        <p:spPr>
          <a:xfrm>
            <a:off x="9451855" y="3021381"/>
            <a:ext cx="220338" cy="368300"/>
          </a:xfrm>
          <a:prstGeom prst="downArrow">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箭头: 下 49">
            <a:extLst>
              <a:ext uri="{FF2B5EF4-FFF2-40B4-BE49-F238E27FC236}">
                <a16:creationId xmlns:a16="http://schemas.microsoft.com/office/drawing/2014/main" id="{14EDA3B4-3CFD-4BD4-8469-8C228DDA2FAB}"/>
              </a:ext>
            </a:extLst>
          </p:cNvPr>
          <p:cNvSpPr/>
          <p:nvPr/>
        </p:nvSpPr>
        <p:spPr>
          <a:xfrm>
            <a:off x="9451855" y="3888310"/>
            <a:ext cx="220338" cy="368300"/>
          </a:xfrm>
          <a:prstGeom prst="downArrow">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箭头: 下 50">
            <a:extLst>
              <a:ext uri="{FF2B5EF4-FFF2-40B4-BE49-F238E27FC236}">
                <a16:creationId xmlns:a16="http://schemas.microsoft.com/office/drawing/2014/main" id="{564E748A-45F1-41F1-A063-3FA451CCF03E}"/>
              </a:ext>
            </a:extLst>
          </p:cNvPr>
          <p:cNvSpPr/>
          <p:nvPr/>
        </p:nvSpPr>
        <p:spPr>
          <a:xfrm>
            <a:off x="9451855" y="4858555"/>
            <a:ext cx="220338" cy="368300"/>
          </a:xfrm>
          <a:prstGeom prst="downArrow">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箭头: 下 51">
            <a:extLst>
              <a:ext uri="{FF2B5EF4-FFF2-40B4-BE49-F238E27FC236}">
                <a16:creationId xmlns:a16="http://schemas.microsoft.com/office/drawing/2014/main" id="{3DD8F2E9-D9D4-4E94-AA68-9E0BFDE5ADCC}"/>
              </a:ext>
            </a:extLst>
          </p:cNvPr>
          <p:cNvSpPr/>
          <p:nvPr/>
        </p:nvSpPr>
        <p:spPr>
          <a:xfrm>
            <a:off x="9451855" y="5771648"/>
            <a:ext cx="220338" cy="368300"/>
          </a:xfrm>
          <a:prstGeom prst="downArrow">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02100430"/>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052830" y="1298572"/>
            <a:ext cx="9989820" cy="3900170"/>
          </a:xfrm>
          <a:prstGeom prst="rect">
            <a:avLst/>
          </a:prstGeom>
          <a:noFill/>
        </p:spPr>
        <p:txBody>
          <a:bodyPr wrap="square" rtlCol="0">
            <a:spAutoFit/>
          </a:bodyPr>
          <a:lstStyle/>
          <a:p>
            <a:pPr marL="0" indent="0">
              <a:lnSpc>
                <a:spcPct val="125000"/>
              </a:lnSpc>
              <a:spcBef>
                <a:spcPts val="0"/>
              </a:spcBef>
              <a:spcAft>
                <a:spcPts val="0"/>
              </a:spcAft>
              <a:buNone/>
            </a:pP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《中国共产党章程》（20</a:t>
            </a:r>
            <a:r>
              <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rPr>
              <a:t>22</a:t>
            </a: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年10月）：</a:t>
            </a:r>
            <a:endParaRPr lang="zh-CN" altLang="en-US" b="1" dirty="0">
              <a:solidFill>
                <a:srgbClr val="2F5597"/>
              </a:solidFill>
              <a:latin typeface="微软雅黑" panose="020B0503020204020204" charset="-122"/>
              <a:ea typeface="微软雅黑" panose="020B0503020204020204" charset="-122"/>
              <a:cs typeface="楷体" panose="02010609060101010101" pitchFamily="49" charset="-122"/>
            </a:endParaRPr>
          </a:p>
          <a:p>
            <a:pPr marL="0" indent="0" algn="just">
              <a:lnSpc>
                <a:spcPct val="125000"/>
              </a:lnSpc>
              <a:spcBef>
                <a:spcPts val="0"/>
              </a:spcBef>
              <a:spcAft>
                <a:spcPts val="0"/>
              </a:spcAft>
              <a:buNone/>
            </a:pPr>
            <a:r>
              <a:rPr lang="zh-CN" altLang="en-US" b="1" dirty="0">
                <a:solidFill>
                  <a:srgbClr val="2F5597"/>
                </a:solidFill>
                <a:latin typeface="微软雅黑" panose="020B0503020204020204" charset="-122"/>
                <a:ea typeface="微软雅黑" panose="020B0503020204020204" charset="-122"/>
                <a:cs typeface="楷体" panose="02010609060101010101" pitchFamily="49" charset="-122"/>
                <a:sym typeface="+mn-ea"/>
              </a:rPr>
              <a:t>    第十章  党和共产主义青年团的关系</a:t>
            </a:r>
            <a:endParaRPr lang="zh-CN" altLang="en-US" b="1" dirty="0">
              <a:solidFill>
                <a:srgbClr val="2F5597"/>
              </a:solidFill>
              <a:latin typeface="微软雅黑" panose="020B0503020204020204" charset="-122"/>
              <a:ea typeface="微软雅黑" panose="020B0503020204020204" charset="-122"/>
              <a:cs typeface="楷体" panose="02010609060101010101" pitchFamily="49" charset="-122"/>
            </a:endParaRPr>
          </a:p>
          <a:p>
            <a:pPr marL="0" indent="0" algn="just">
              <a:lnSpc>
                <a:spcPct val="125000"/>
              </a:lnSpc>
              <a:spcBef>
                <a:spcPts val="0"/>
              </a:spcBef>
              <a:spcAft>
                <a:spcPts val="0"/>
              </a:spcAft>
              <a:buNone/>
            </a:pPr>
            <a:r>
              <a:rPr lang="zh-CN" altLang="en-US" b="1" dirty="0">
                <a:solidFill>
                  <a:srgbClr val="2F5597"/>
                </a:solidFill>
                <a:latin typeface="微软雅黑" panose="020B0503020204020204" charset="-122"/>
                <a:ea typeface="微软雅黑" panose="020B0503020204020204" charset="-122"/>
                <a:cs typeface="楷体" panose="02010609060101010101" pitchFamily="49" charset="-122"/>
                <a:sym typeface="+mn-ea"/>
              </a:rPr>
              <a:t>    第五十一条  中国共产主义青年团是中国共产党领导的先进青年的群团组织，是广大青年在实践中学习中国特色社会主义和共产主义的学校，是党的助手和后备军。共青团中央委员会受党中央委员会领导。共青团的地方各级组织受同级党的委员会领导，同时受共青团上级组织领导。</a:t>
            </a:r>
            <a:endParaRPr lang="zh-CN" altLang="en-US" b="1" dirty="0">
              <a:solidFill>
                <a:srgbClr val="2F5597"/>
              </a:solidFill>
              <a:latin typeface="微软雅黑" panose="020B0503020204020204" charset="-122"/>
              <a:ea typeface="微软雅黑" panose="020B0503020204020204" charset="-122"/>
              <a:cs typeface="楷体" panose="02010609060101010101" pitchFamily="49" charset="-122"/>
            </a:endParaRPr>
          </a:p>
          <a:p>
            <a:pPr marL="0" indent="0">
              <a:lnSpc>
                <a:spcPct val="125000"/>
              </a:lnSpc>
              <a:spcBef>
                <a:spcPts val="0"/>
              </a:spcBef>
              <a:spcAft>
                <a:spcPts val="0"/>
              </a:spcAft>
              <a:buNone/>
            </a:pPr>
            <a:endParaRPr lang="zh-CN" altLang="en-US" b="1" dirty="0">
              <a:solidFill>
                <a:srgbClr val="2F5597"/>
              </a:solidFill>
              <a:latin typeface="微软雅黑" panose="020B0503020204020204" charset="-122"/>
              <a:ea typeface="微软雅黑" panose="020B0503020204020204" charset="-122"/>
              <a:cs typeface="楷体" panose="02010609060101010101" pitchFamily="49" charset="-122"/>
            </a:endParaRPr>
          </a:p>
          <a:p>
            <a:pPr marL="0" indent="0">
              <a:lnSpc>
                <a:spcPct val="125000"/>
              </a:lnSpc>
              <a:spcBef>
                <a:spcPts val="0"/>
              </a:spcBef>
              <a:spcAft>
                <a:spcPts val="0"/>
              </a:spcAft>
              <a:buNone/>
            </a:pP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《中国共产主义青年团章程》（20</a:t>
            </a:r>
            <a:r>
              <a:rPr lang="en-US" altLang="zh-CN" b="1">
                <a:solidFill>
                  <a:srgbClr val="C00000"/>
                </a:solidFill>
                <a:latin typeface="微软雅黑" panose="020B0503020204020204" charset="-122"/>
                <a:ea typeface="微软雅黑" panose="020B0503020204020204" charset="-122"/>
                <a:cs typeface="楷体" panose="02010609060101010101" pitchFamily="49" charset="-122"/>
                <a:sym typeface="+mn-ea"/>
              </a:rPr>
              <a:t>23</a:t>
            </a:r>
            <a:r>
              <a:rPr lang="zh-CN" altLang="en-US" b="1">
                <a:solidFill>
                  <a:srgbClr val="C00000"/>
                </a:solidFill>
                <a:latin typeface="微软雅黑" panose="020B0503020204020204" charset="-122"/>
                <a:ea typeface="微软雅黑" panose="020B0503020204020204" charset="-122"/>
                <a:cs typeface="楷体" panose="02010609060101010101" pitchFamily="49" charset="-122"/>
                <a:sym typeface="+mn-ea"/>
              </a:rPr>
              <a:t>年6月</a:t>
            </a: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a:t>
            </a:r>
            <a:endParaRPr lang="zh-CN" altLang="en-US" b="1" dirty="0">
              <a:solidFill>
                <a:srgbClr val="C00000"/>
              </a:solidFill>
              <a:latin typeface="微软雅黑" panose="020B0503020204020204" charset="-122"/>
              <a:ea typeface="微软雅黑" panose="020B0503020204020204" charset="-122"/>
              <a:cs typeface="楷体" panose="02010609060101010101" pitchFamily="49" charset="-122"/>
            </a:endParaRPr>
          </a:p>
          <a:p>
            <a:pPr marL="0" indent="0" algn="just">
              <a:lnSpc>
                <a:spcPct val="125000"/>
              </a:lnSpc>
              <a:spcBef>
                <a:spcPts val="0"/>
              </a:spcBef>
              <a:spcAft>
                <a:spcPts val="0"/>
              </a:spcAft>
              <a:buNone/>
            </a:pPr>
            <a:r>
              <a:rPr lang="zh-CN" altLang="en-US" b="1" dirty="0">
                <a:solidFill>
                  <a:srgbClr val="2F5597"/>
                </a:solidFill>
                <a:latin typeface="微软雅黑" panose="020B0503020204020204" charset="-122"/>
                <a:ea typeface="微软雅黑" panose="020B0503020204020204" charset="-122"/>
                <a:cs typeface="楷体" panose="02010609060101010101" pitchFamily="49" charset="-122"/>
                <a:sym typeface="+mn-ea"/>
              </a:rPr>
              <a:t>       中国共产主义青年团在新时代的基本任务是：……切实保持和增强政治性、先进性、群众性，把培养社会主义建设者和接班人作为根本任务，把巩固和扩大党执政的青年群众基础作为政治责任，……，造就有理想、有道德、有文化、有纪律的青年，努力为党输送新鲜血液，为国家培养青年建设人才，团结带领广大青年，自力更生，艰苦创业，……。</a:t>
            </a:r>
            <a:endParaRPr lang="zh-CN" altLang="en-US" b="1" dirty="0">
              <a:solidFill>
                <a:srgbClr val="2F5597"/>
              </a:solidFill>
              <a:latin typeface="微软雅黑" panose="020B0503020204020204" charset="-122"/>
              <a:ea typeface="微软雅黑" panose="020B0503020204020204" charset="-122"/>
              <a:cs typeface="楷体" panose="02010609060101010101" pitchFamily="49" charset="-122"/>
              <a:sym typeface="+mn-lt"/>
            </a:endParaRPr>
          </a:p>
        </p:txBody>
      </p:sp>
      <p:sp>
        <p:nvSpPr>
          <p:cNvPr id="4" name="矩形: 圆角 1"/>
          <p:cNvSpPr/>
          <p:nvPr/>
        </p:nvSpPr>
        <p:spPr>
          <a:xfrm rot="2700000">
            <a:off x="374186" y="238466"/>
            <a:ext cx="446955" cy="446955"/>
          </a:xfrm>
          <a:prstGeom prst="roundRect">
            <a:avLst/>
          </a:prstGeom>
          <a:solidFill>
            <a:srgbClr val="2F5597"/>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eaLnBrk="1" fontAlgn="auto" hangingPunct="1">
              <a:spcBef>
                <a:spcPts val="0"/>
              </a:spcBef>
              <a:spcAft>
                <a:spcPts val="0"/>
              </a:spcAft>
            </a:pPr>
            <a:endParaRPr lang="zh-CN" altLang="en-US" sz="1600">
              <a:solidFill>
                <a:srgbClr val="FFFFFF"/>
              </a:solidFill>
              <a:latin typeface="Arial" panose="020B0604020202020204"/>
              <a:ea typeface="微软雅黑" panose="020B0503020204020204" charset="-122"/>
            </a:endParaRPr>
          </a:p>
        </p:txBody>
      </p:sp>
      <p:sp>
        <p:nvSpPr>
          <p:cNvPr id="5" name="文本框 4"/>
          <p:cNvSpPr txBox="1"/>
          <p:nvPr/>
        </p:nvSpPr>
        <p:spPr>
          <a:xfrm>
            <a:off x="366572" y="277936"/>
            <a:ext cx="470000" cy="400110"/>
          </a:xfrm>
          <a:prstGeom prst="rect">
            <a:avLst/>
          </a:prstGeom>
          <a:noFill/>
        </p:spPr>
        <p:txBody>
          <a:bodyPr wrap="none" rtlCol="0">
            <a:spAutoFit/>
          </a:bodyPr>
          <a:lstStyle/>
          <a:p>
            <a:pPr algn="ctr" defTabSz="671830" eaLnBrk="1" fontAlgn="auto" hangingPunct="1">
              <a:spcBef>
                <a:spcPts val="0"/>
              </a:spcBef>
              <a:spcAft>
                <a:spcPts val="0"/>
              </a:spcAft>
            </a:pPr>
            <a:r>
              <a:rPr lang="en-US" altLang="zh-CN" sz="2000" b="1" dirty="0">
                <a:solidFill>
                  <a:srgbClr val="FFFFFF"/>
                </a:solidFill>
                <a:latin typeface="Arial" panose="020B0604020202020204"/>
                <a:ea typeface="微软雅黑" panose="020B0503020204020204" charset="-122"/>
              </a:rPr>
              <a:t>07</a:t>
            </a:r>
            <a:endParaRPr lang="en-US" sz="3200" b="1" dirty="0">
              <a:solidFill>
                <a:srgbClr val="FFFFFF"/>
              </a:solidFill>
              <a:latin typeface="Arial" panose="020B0604020202020204"/>
              <a:ea typeface="微软雅黑" panose="020B0503020204020204" charset="-122"/>
            </a:endParaRPr>
          </a:p>
        </p:txBody>
      </p:sp>
      <p:sp>
        <p:nvSpPr>
          <p:cNvPr id="6" name="文本框 11"/>
          <p:cNvSpPr txBox="1"/>
          <p:nvPr/>
        </p:nvSpPr>
        <p:spPr>
          <a:xfrm>
            <a:off x="1034415" y="177165"/>
            <a:ext cx="4243263" cy="523220"/>
          </a:xfrm>
          <a:prstGeom prst="rect">
            <a:avLst/>
          </a:prstGeom>
          <a:noFill/>
        </p:spPr>
        <p:txBody>
          <a:bodyPr wrap="square" rtlCol="0">
            <a:spAutoFit/>
          </a:bodyPr>
          <a:lstStyle/>
          <a:p>
            <a:r>
              <a:rPr lang="zh-CN" altLang="en-US" sz="2800" b="1" dirty="0">
                <a:solidFill>
                  <a:srgbClr val="2F5597"/>
                </a:solidFill>
                <a:latin typeface="微软雅黑" panose="020B0503020204020204" charset="-122"/>
                <a:ea typeface="微软雅黑" panose="020B0503020204020204" charset="-122"/>
              </a:rPr>
              <a:t>推优入党：指导思想</a:t>
            </a:r>
          </a:p>
        </p:txBody>
      </p:sp>
    </p:spTree>
    <p:custDataLst>
      <p:tags r:id="rId1"/>
    </p:custDataLst>
    <p:extLst>
      <p:ext uri="{BB962C8B-B14F-4D97-AF65-F5344CB8AC3E}">
        <p14:creationId xmlns:p14="http://schemas.microsoft.com/office/powerpoint/2010/main" val="2457589953"/>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052829" y="1298572"/>
            <a:ext cx="10183739" cy="5147563"/>
          </a:xfrm>
          <a:prstGeom prst="rect">
            <a:avLst/>
          </a:prstGeom>
          <a:noFill/>
        </p:spPr>
        <p:txBody>
          <a:bodyPr wrap="square" rtlCol="0">
            <a:spAutoFit/>
          </a:bodyPr>
          <a:lstStyle/>
          <a:p>
            <a:pPr>
              <a:lnSpc>
                <a:spcPct val="125000"/>
              </a:lnSpc>
            </a:pPr>
            <a:r>
              <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rPr>
              <a:t>《</a:t>
            </a: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关于进一步做好推荐优秀团员作党的发展对象工作的意见</a:t>
            </a:r>
            <a:r>
              <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rPr>
              <a:t>》</a:t>
            </a: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a:t>
            </a:r>
            <a:r>
              <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rPr>
              <a:t>1992</a:t>
            </a: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a:t>
            </a:r>
            <a:endPar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endParaRPr>
          </a:p>
          <a:p>
            <a:pPr>
              <a:lnSpc>
                <a:spcPct val="125000"/>
              </a:lnSpc>
            </a:pPr>
            <a:r>
              <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rPr>
              <a:t>    </a:t>
            </a:r>
            <a:r>
              <a:rPr lang="zh-CN" altLang="en-US" b="1" dirty="0">
                <a:solidFill>
                  <a:srgbClr val="2F5597"/>
                </a:solidFill>
                <a:latin typeface="微软雅黑" panose="020B0503020204020204" charset="-122"/>
                <a:ea typeface="微软雅黑" panose="020B0503020204020204" charset="-122"/>
                <a:cs typeface="楷体" panose="02010609060101010101" pitchFamily="49" charset="-122"/>
                <a:sym typeface="+mn-lt"/>
              </a:rPr>
              <a:t>28周岁以下青年入党，一般应从团员中发展；发展团员入党一般应经过团组织推荐。使‘推优’工作逐步成为党组织发展青年党员的主要渠道，使共青团员成为党组织发展青年党员的主要来源</a:t>
            </a:r>
            <a:endPar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endParaRPr>
          </a:p>
          <a:p>
            <a:pPr>
              <a:lnSpc>
                <a:spcPct val="125000"/>
              </a:lnSpc>
            </a:pPr>
            <a:endPar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endParaRPr>
          </a:p>
          <a:p>
            <a:pPr>
              <a:lnSpc>
                <a:spcPct val="125000"/>
              </a:lnSpc>
            </a:pP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a:t>
            </a:r>
            <a:r>
              <a:rPr lang="zh-CN" altLang="zh-CN" b="1" dirty="0">
                <a:solidFill>
                  <a:srgbClr val="C00000"/>
                </a:solidFill>
                <a:latin typeface="微软雅黑" panose="020B0503020204020204" charset="-122"/>
                <a:ea typeface="微软雅黑" panose="020B0503020204020204" charset="-122"/>
                <a:cs typeface="楷体" panose="02010609060101010101" pitchFamily="49" charset="-122"/>
                <a:sym typeface="+mn-lt"/>
              </a:rPr>
              <a:t>中国共产党发展党员工作细则</a:t>
            </a: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》（201</a:t>
            </a:r>
            <a:r>
              <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rPr>
              <a:t>4</a:t>
            </a: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 ：</a:t>
            </a:r>
            <a:endParaRPr lang="zh-CN" altLang="en-US" b="1" dirty="0">
              <a:solidFill>
                <a:srgbClr val="2F5597"/>
              </a:solidFill>
              <a:latin typeface="微软雅黑" panose="020B0503020204020204" charset="-122"/>
              <a:ea typeface="微软雅黑" panose="020B0503020204020204" charset="-122"/>
              <a:cs typeface="楷体" panose="02010609060101010101" pitchFamily="49" charset="-122"/>
            </a:endParaRPr>
          </a:p>
          <a:p>
            <a:pPr algn="just">
              <a:lnSpc>
                <a:spcPct val="125000"/>
              </a:lnSpc>
            </a:pPr>
            <a:r>
              <a:rPr lang="zh-CN" altLang="en-US" b="1" dirty="0">
                <a:solidFill>
                  <a:srgbClr val="2F5597"/>
                </a:solidFill>
                <a:latin typeface="微软雅黑" panose="020B0503020204020204" charset="-122"/>
                <a:ea typeface="微软雅黑" panose="020B0503020204020204" charset="-122"/>
                <a:cs typeface="楷体" panose="02010609060101010101" pitchFamily="49" charset="-122"/>
                <a:sym typeface="+mn-ea"/>
              </a:rPr>
              <a:t>    </a:t>
            </a:r>
            <a:r>
              <a:rPr lang="zh-CN" altLang="en-US" b="1" dirty="0">
                <a:solidFill>
                  <a:srgbClr val="2F5597"/>
                </a:solidFill>
                <a:latin typeface="微软雅黑" panose="020B0503020204020204" charset="-122"/>
                <a:ea typeface="微软雅黑" panose="020B0503020204020204" charset="-122"/>
                <a:cs typeface="楷体" panose="02010609060101010101" pitchFamily="49" charset="-122"/>
                <a:sym typeface="+mn-lt"/>
              </a:rPr>
              <a:t>在入党申请人中确定入党积极分子，应当采取党员推荐、群团组织推优等方式产生人选。</a:t>
            </a:r>
            <a:endParaRPr lang="zh-CN" altLang="en-US" sz="1500" b="1" dirty="0">
              <a:solidFill>
                <a:srgbClr val="2F5597"/>
              </a:solidFill>
              <a:latin typeface="楷体" panose="02010609060101010101" pitchFamily="49" charset="-122"/>
              <a:ea typeface="楷体" panose="02010609060101010101" pitchFamily="49" charset="-122"/>
              <a:cs typeface="楷体" panose="02010609060101010101" pitchFamily="49" charset="-122"/>
              <a:sym typeface="+mn-lt"/>
            </a:endParaRPr>
          </a:p>
          <a:p>
            <a:pPr>
              <a:lnSpc>
                <a:spcPct val="125000"/>
              </a:lnSpc>
            </a:pPr>
            <a:endPar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endParaRPr>
          </a:p>
          <a:p>
            <a:pPr>
              <a:lnSpc>
                <a:spcPct val="125000"/>
              </a:lnSpc>
            </a:pP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a:t>
            </a:r>
            <a:r>
              <a:rPr lang="zh-CN"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rPr>
              <a:t>共青团推优入党工作实施办法（试行）</a:t>
            </a: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a:t>
            </a:r>
            <a:r>
              <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rPr>
              <a:t>2019</a:t>
            </a: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 ：</a:t>
            </a:r>
            <a:endParaRPr lang="zh-CN" altLang="en-US" b="1" dirty="0">
              <a:solidFill>
                <a:srgbClr val="2F5597"/>
              </a:solidFill>
              <a:latin typeface="微软雅黑" panose="020B0503020204020204" charset="-122"/>
              <a:ea typeface="微软雅黑" panose="020B0503020204020204" charset="-122"/>
              <a:cs typeface="楷体" panose="02010609060101010101" pitchFamily="49" charset="-122"/>
            </a:endParaRPr>
          </a:p>
          <a:p>
            <a:pPr algn="just">
              <a:buClrTx/>
              <a:buSzTx/>
            </a:pPr>
            <a:r>
              <a:rPr lang="zh-CN" altLang="en-US" b="1" dirty="0">
                <a:solidFill>
                  <a:srgbClr val="2F5597"/>
                </a:solidFill>
                <a:latin typeface="微软雅黑" panose="020B0503020204020204" charset="-122"/>
                <a:ea typeface="微软雅黑" panose="020B0503020204020204" charset="-122"/>
                <a:cs typeface="楷体" panose="02010609060101010101" pitchFamily="49" charset="-122"/>
                <a:sym typeface="+mn-ea"/>
              </a:rPr>
              <a:t>    推荐优秀共青团员作党的发展对象（以下简称“推优”），是党赋予共青团组织的一项光荣任务。</a:t>
            </a:r>
            <a:endParaRPr lang="en-US" altLang="zh-CN" b="1" dirty="0">
              <a:solidFill>
                <a:srgbClr val="2F5597"/>
              </a:solidFill>
              <a:latin typeface="微软雅黑" panose="020B0503020204020204" charset="-122"/>
              <a:ea typeface="微软雅黑" panose="020B0503020204020204" charset="-122"/>
              <a:cs typeface="楷体" panose="02010609060101010101" pitchFamily="49" charset="-122"/>
              <a:sym typeface="+mn-ea"/>
            </a:endParaRPr>
          </a:p>
          <a:p>
            <a:pPr algn="just">
              <a:buClrTx/>
              <a:buSzTx/>
            </a:pPr>
            <a:r>
              <a:rPr lang="zh-CN" altLang="en-US" b="1" dirty="0">
                <a:solidFill>
                  <a:srgbClr val="2F5597"/>
                </a:solidFill>
                <a:latin typeface="微软雅黑" panose="020B0503020204020204" charset="-122"/>
                <a:ea typeface="微软雅黑" panose="020B0503020204020204" charset="-122"/>
                <a:cs typeface="楷体" panose="02010609060101010101" pitchFamily="49" charset="-122"/>
                <a:sym typeface="+mn-lt"/>
              </a:rPr>
              <a:t>    28周岁至35周岁青年入党，一般应听取所在单位或所在地团组织意见。</a:t>
            </a:r>
            <a:endParaRPr lang="zh-CN" altLang="en-US" sz="1500" b="1" dirty="0">
              <a:solidFill>
                <a:srgbClr val="2F5597"/>
              </a:solidFill>
              <a:latin typeface="楷体" panose="02010609060101010101" pitchFamily="49" charset="-122"/>
              <a:ea typeface="楷体" panose="02010609060101010101" pitchFamily="49" charset="-122"/>
              <a:cs typeface="楷体" panose="02010609060101010101" pitchFamily="49" charset="-122"/>
              <a:sym typeface="+mn-lt"/>
            </a:endParaRPr>
          </a:p>
          <a:p>
            <a:pPr>
              <a:lnSpc>
                <a:spcPct val="125000"/>
              </a:lnSpc>
            </a:pPr>
            <a:endPar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endParaRPr>
          </a:p>
          <a:p>
            <a:pPr>
              <a:lnSpc>
                <a:spcPct val="125000"/>
              </a:lnSpc>
            </a:pP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a:t>
            </a:r>
            <a:r>
              <a:rPr lang="zh-CN" altLang="zh-CN" b="1" dirty="0">
                <a:solidFill>
                  <a:srgbClr val="C00000"/>
                </a:solidFill>
                <a:latin typeface="微软雅黑" panose="020B0503020204020204" charset="-122"/>
                <a:ea typeface="微软雅黑" panose="020B0503020204020204" charset="-122"/>
                <a:cs typeface="楷体" panose="02010609060101010101" pitchFamily="49" charset="-122"/>
                <a:sym typeface="+mn-lt"/>
              </a:rPr>
              <a:t>中国</a:t>
            </a: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lt"/>
              </a:rPr>
              <a:t>科学技术大学推优入党工作实施细则（试行）</a:t>
            </a: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》（20</a:t>
            </a:r>
            <a:r>
              <a:rPr lang="en-US" altLang="zh-CN" b="1" dirty="0">
                <a:solidFill>
                  <a:srgbClr val="C00000"/>
                </a:solidFill>
                <a:latin typeface="微软雅黑" panose="020B0503020204020204" charset="-122"/>
                <a:ea typeface="微软雅黑" panose="020B0503020204020204" charset="-122"/>
                <a:cs typeface="楷体" panose="02010609060101010101" pitchFamily="49" charset="-122"/>
                <a:sym typeface="+mn-ea"/>
              </a:rPr>
              <a:t>21</a:t>
            </a:r>
            <a:r>
              <a:rPr lang="zh-CN" altLang="en-US" b="1" dirty="0">
                <a:solidFill>
                  <a:srgbClr val="C00000"/>
                </a:solidFill>
                <a:latin typeface="微软雅黑" panose="020B0503020204020204" charset="-122"/>
                <a:ea typeface="微软雅黑" panose="020B0503020204020204" charset="-122"/>
                <a:cs typeface="楷体" panose="02010609060101010101" pitchFamily="49" charset="-122"/>
                <a:sym typeface="+mn-ea"/>
              </a:rPr>
              <a:t>） ：</a:t>
            </a:r>
            <a:endParaRPr lang="zh-CN" altLang="en-US" b="1" dirty="0">
              <a:solidFill>
                <a:srgbClr val="2F5597"/>
              </a:solidFill>
              <a:latin typeface="微软雅黑" panose="020B0503020204020204" charset="-122"/>
              <a:ea typeface="微软雅黑" panose="020B0503020204020204" charset="-122"/>
              <a:cs typeface="楷体" panose="02010609060101010101" pitchFamily="49" charset="-122"/>
            </a:endParaRPr>
          </a:p>
          <a:p>
            <a:pPr algn="just">
              <a:lnSpc>
                <a:spcPct val="125000"/>
              </a:lnSpc>
            </a:pPr>
            <a:r>
              <a:rPr lang="zh-CN" altLang="en-US" b="1" dirty="0">
                <a:solidFill>
                  <a:srgbClr val="2F5597"/>
                </a:solidFill>
                <a:latin typeface="微软雅黑" panose="020B0503020204020204" charset="-122"/>
                <a:ea typeface="微软雅黑" panose="020B0503020204020204" charset="-122"/>
                <a:cs typeface="楷体" panose="02010609060101010101" pitchFamily="49" charset="-122"/>
                <a:sym typeface="+mn-ea"/>
              </a:rPr>
              <a:t>    凡年龄在</a:t>
            </a:r>
            <a:r>
              <a:rPr lang="en-US" altLang="zh-CN" b="1" dirty="0">
                <a:solidFill>
                  <a:srgbClr val="2F5597"/>
                </a:solidFill>
                <a:latin typeface="微软雅黑" panose="020B0503020204020204" charset="-122"/>
                <a:ea typeface="微软雅黑" panose="020B0503020204020204" charset="-122"/>
                <a:cs typeface="楷体" panose="02010609060101010101" pitchFamily="49" charset="-122"/>
                <a:sym typeface="+mn-ea"/>
              </a:rPr>
              <a:t>18</a:t>
            </a:r>
            <a:r>
              <a:rPr lang="zh-CN" altLang="en-US" b="1" dirty="0">
                <a:solidFill>
                  <a:srgbClr val="2F5597"/>
                </a:solidFill>
                <a:latin typeface="微软雅黑" panose="020B0503020204020204" charset="-122"/>
                <a:ea typeface="微软雅黑" panose="020B0503020204020204" charset="-122"/>
                <a:cs typeface="楷体" panose="02010609060101010101" pitchFamily="49" charset="-122"/>
                <a:sym typeface="+mn-ea"/>
              </a:rPr>
              <a:t>周岁以上、自愿申请加入中国共产党、递交了入党申请书的团员，经团校结业，所在团支部评议报上级团组织通过，均可推荐作为入党积极分子</a:t>
            </a:r>
            <a:r>
              <a:rPr lang="zh-CN" altLang="en-US" b="1" dirty="0">
                <a:solidFill>
                  <a:srgbClr val="2F5597"/>
                </a:solidFill>
                <a:latin typeface="微软雅黑" panose="020B0503020204020204" charset="-122"/>
                <a:ea typeface="微软雅黑" panose="020B0503020204020204" charset="-122"/>
                <a:cs typeface="楷体" panose="02010609060101010101" pitchFamily="49" charset="-122"/>
                <a:sym typeface="+mn-lt"/>
              </a:rPr>
              <a:t>。</a:t>
            </a:r>
            <a:endParaRPr lang="zh-CN" altLang="en-US" sz="1500" b="1" dirty="0">
              <a:solidFill>
                <a:srgbClr val="2F5597"/>
              </a:solidFill>
              <a:latin typeface="楷体" panose="02010609060101010101" pitchFamily="49" charset="-122"/>
              <a:ea typeface="楷体" panose="02010609060101010101" pitchFamily="49" charset="-122"/>
              <a:cs typeface="楷体" panose="02010609060101010101" pitchFamily="49" charset="-122"/>
              <a:sym typeface="+mn-lt"/>
            </a:endParaRPr>
          </a:p>
          <a:p>
            <a:pPr marL="0" indent="0" algn="just">
              <a:lnSpc>
                <a:spcPct val="125000"/>
              </a:lnSpc>
              <a:spcBef>
                <a:spcPts val="0"/>
              </a:spcBef>
              <a:spcAft>
                <a:spcPts val="0"/>
              </a:spcAft>
              <a:buNone/>
            </a:pPr>
            <a:endParaRPr lang="en-US" altLang="zh-CN" dirty="0">
              <a:solidFill>
                <a:srgbClr val="2F5597"/>
              </a:solidFill>
              <a:latin typeface="微软雅黑" panose="020B0503020204020204" charset="-122"/>
              <a:ea typeface="微软雅黑" panose="020B0503020204020204" charset="-122"/>
              <a:cs typeface="楷体" panose="02010609060101010101" pitchFamily="49" charset="-122"/>
              <a:sym typeface="+mn-ea"/>
            </a:endParaRPr>
          </a:p>
        </p:txBody>
      </p:sp>
      <p:sp>
        <p:nvSpPr>
          <p:cNvPr id="4" name="矩形: 圆角 1"/>
          <p:cNvSpPr/>
          <p:nvPr/>
        </p:nvSpPr>
        <p:spPr>
          <a:xfrm rot="2700000">
            <a:off x="374186" y="238466"/>
            <a:ext cx="446955" cy="446955"/>
          </a:xfrm>
          <a:prstGeom prst="roundRect">
            <a:avLst/>
          </a:prstGeom>
          <a:solidFill>
            <a:srgbClr val="2F5597"/>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eaLnBrk="1" fontAlgn="auto" hangingPunct="1">
              <a:spcBef>
                <a:spcPts val="0"/>
              </a:spcBef>
              <a:spcAft>
                <a:spcPts val="0"/>
              </a:spcAft>
            </a:pPr>
            <a:endParaRPr lang="zh-CN" altLang="en-US" sz="1600">
              <a:solidFill>
                <a:srgbClr val="FFFFFF"/>
              </a:solidFill>
              <a:latin typeface="Arial" panose="020B0604020202020204"/>
              <a:ea typeface="微软雅黑" panose="020B0503020204020204" charset="-122"/>
            </a:endParaRPr>
          </a:p>
        </p:txBody>
      </p:sp>
      <p:sp>
        <p:nvSpPr>
          <p:cNvPr id="5" name="文本框 4"/>
          <p:cNvSpPr txBox="1"/>
          <p:nvPr/>
        </p:nvSpPr>
        <p:spPr>
          <a:xfrm>
            <a:off x="366572" y="277936"/>
            <a:ext cx="470000" cy="400110"/>
          </a:xfrm>
          <a:prstGeom prst="rect">
            <a:avLst/>
          </a:prstGeom>
          <a:noFill/>
        </p:spPr>
        <p:txBody>
          <a:bodyPr wrap="none" rtlCol="0">
            <a:spAutoFit/>
          </a:bodyPr>
          <a:lstStyle/>
          <a:p>
            <a:pPr algn="ctr" defTabSz="671830" eaLnBrk="1" fontAlgn="auto" hangingPunct="1">
              <a:spcBef>
                <a:spcPts val="0"/>
              </a:spcBef>
              <a:spcAft>
                <a:spcPts val="0"/>
              </a:spcAft>
            </a:pPr>
            <a:r>
              <a:rPr lang="en-US" altLang="zh-CN" sz="2000" b="1" dirty="0">
                <a:solidFill>
                  <a:srgbClr val="FFFFFF"/>
                </a:solidFill>
                <a:latin typeface="Arial" panose="020B0604020202020204"/>
                <a:ea typeface="微软雅黑" panose="020B0503020204020204" charset="-122"/>
              </a:rPr>
              <a:t>07</a:t>
            </a:r>
            <a:endParaRPr lang="en-US" sz="3200" b="1" dirty="0">
              <a:solidFill>
                <a:srgbClr val="FFFFFF"/>
              </a:solidFill>
              <a:latin typeface="Arial" panose="020B0604020202020204"/>
              <a:ea typeface="微软雅黑" panose="020B0503020204020204" charset="-122"/>
            </a:endParaRPr>
          </a:p>
        </p:txBody>
      </p:sp>
      <p:sp>
        <p:nvSpPr>
          <p:cNvPr id="6" name="文本框 11"/>
          <p:cNvSpPr txBox="1"/>
          <p:nvPr/>
        </p:nvSpPr>
        <p:spPr>
          <a:xfrm>
            <a:off x="1034415" y="177165"/>
            <a:ext cx="4243263" cy="523220"/>
          </a:xfrm>
          <a:prstGeom prst="rect">
            <a:avLst/>
          </a:prstGeom>
          <a:noFill/>
        </p:spPr>
        <p:txBody>
          <a:bodyPr wrap="square" rtlCol="0">
            <a:spAutoFit/>
          </a:bodyPr>
          <a:lstStyle/>
          <a:p>
            <a:r>
              <a:rPr lang="zh-CN" altLang="en-US" sz="2800" b="1" dirty="0">
                <a:solidFill>
                  <a:srgbClr val="2F5597"/>
                </a:solidFill>
                <a:latin typeface="微软雅黑" panose="020B0503020204020204" charset="-122"/>
                <a:ea typeface="微软雅黑" panose="020B0503020204020204" charset="-122"/>
              </a:rPr>
              <a:t>推优入党：指导思想</a:t>
            </a:r>
          </a:p>
        </p:txBody>
      </p:sp>
    </p:spTree>
    <p:custDataLst>
      <p:tags r:id="rId1"/>
    </p:custDataLst>
    <p:extLst>
      <p:ext uri="{BB962C8B-B14F-4D97-AF65-F5344CB8AC3E}">
        <p14:creationId xmlns:p14="http://schemas.microsoft.com/office/powerpoint/2010/main" val="700357992"/>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p:cNvSpPr txBox="1"/>
          <p:nvPr/>
        </p:nvSpPr>
        <p:spPr>
          <a:xfrm>
            <a:off x="592455" y="1028700"/>
            <a:ext cx="5133975" cy="460375"/>
          </a:xfrm>
          <a:prstGeom prst="rect">
            <a:avLst/>
          </a:prstGeom>
          <a:solidFill>
            <a:srgbClr val="2F5597"/>
          </a:solidFill>
        </p:spPr>
        <p:txBody>
          <a:bodyPr wrap="square" rtlCol="0">
            <a:spAutoFit/>
          </a:bodyPr>
          <a:lstStyle/>
          <a:p>
            <a:pPr algn="just" fontAlgn="auto">
              <a:lnSpc>
                <a:spcPct val="120000"/>
              </a:lnSpc>
            </a:pPr>
            <a:r>
              <a:rPr lang="zh-CN" sz="2000" b="1" dirty="0">
                <a:solidFill>
                  <a:srgbClr val="FFFFFF"/>
                </a:solidFill>
                <a:latin typeface="微软雅黑" panose="020B0503020204020204" charset="-122"/>
                <a:ea typeface="微软雅黑" panose="020B0503020204020204" charset="-122"/>
                <a:sym typeface="+mn-ea"/>
              </a:rPr>
              <a:t>入党申请人成为入党积极分子的主要途径</a:t>
            </a:r>
            <a:r>
              <a:rPr lang="zh-CN" altLang="en-US" sz="2000" b="1" dirty="0">
                <a:solidFill>
                  <a:srgbClr val="FFFFFF"/>
                </a:solidFill>
                <a:latin typeface="微软雅黑" panose="020B0503020204020204" charset="-122"/>
                <a:ea typeface="微软雅黑" panose="020B0503020204020204" charset="-122"/>
                <a:sym typeface="+mn-ea"/>
              </a:rPr>
              <a:t>：</a:t>
            </a:r>
            <a:endParaRPr lang="zh-CN" altLang="en-US" sz="2000" b="1" dirty="0">
              <a:solidFill>
                <a:srgbClr val="FFFFFF"/>
              </a:solidFill>
              <a:latin typeface="微软雅黑" panose="020B0503020204020204" charset="-122"/>
              <a:ea typeface="微软雅黑" panose="020B0503020204020204" charset="-122"/>
              <a:cs typeface="楷体" panose="02010609060101010101" pitchFamily="49" charset="-122"/>
              <a:sym typeface="+mn-ea"/>
            </a:endParaRPr>
          </a:p>
        </p:txBody>
      </p:sp>
      <p:grpSp>
        <p:nvGrpSpPr>
          <p:cNvPr id="4" name="组合 3"/>
          <p:cNvGrpSpPr/>
          <p:nvPr/>
        </p:nvGrpSpPr>
        <p:grpSpPr>
          <a:xfrm>
            <a:off x="915035" y="2367582"/>
            <a:ext cx="10362565" cy="3177540"/>
            <a:chOff x="1441" y="2531"/>
            <a:chExt cx="16319" cy="5004"/>
          </a:xfrm>
        </p:grpSpPr>
        <p:sp>
          <p:nvSpPr>
            <p:cNvPr id="29" name="圆角矩形 28"/>
            <p:cNvSpPr/>
            <p:nvPr/>
          </p:nvSpPr>
          <p:spPr>
            <a:xfrm>
              <a:off x="7753" y="5350"/>
              <a:ext cx="1909" cy="118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2F5597"/>
                  </a:solidFill>
                  <a:latin typeface="微软雅黑" panose="020B0503020204020204" charset="-122"/>
                  <a:ea typeface="微软雅黑" panose="020B0503020204020204" charset="-122"/>
                </a:rPr>
                <a:t>及时召开“推优”</a:t>
              </a:r>
              <a:r>
                <a:rPr lang="zh-CN" altLang="en-US" sz="1600" b="1" dirty="0">
                  <a:solidFill>
                    <a:srgbClr val="2F5597"/>
                  </a:solidFill>
                  <a:latin typeface="微软雅黑" panose="020B0503020204020204" charset="-122"/>
                  <a:ea typeface="微软雅黑" panose="020B0503020204020204" charset="-122"/>
                  <a:sym typeface="+mn-ea"/>
                </a:rPr>
                <a:t>大会</a:t>
              </a:r>
            </a:p>
          </p:txBody>
        </p:sp>
        <p:sp>
          <p:nvSpPr>
            <p:cNvPr id="31" name="右箭头 30"/>
            <p:cNvSpPr/>
            <p:nvPr/>
          </p:nvSpPr>
          <p:spPr>
            <a:xfrm>
              <a:off x="6978" y="5735"/>
              <a:ext cx="649" cy="43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441" y="4126"/>
              <a:ext cx="1765" cy="105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2F5597"/>
                  </a:solidFill>
                  <a:latin typeface="微软雅黑" panose="020B0503020204020204" charset="-122"/>
                  <a:ea typeface="微软雅黑" panose="020B0503020204020204" charset="-122"/>
                </a:rPr>
                <a:t>个人提出入党申请</a:t>
              </a:r>
            </a:p>
          </p:txBody>
        </p:sp>
        <p:sp>
          <p:nvSpPr>
            <p:cNvPr id="38" name="圆角矩形 37"/>
            <p:cNvSpPr/>
            <p:nvPr/>
          </p:nvSpPr>
          <p:spPr>
            <a:xfrm>
              <a:off x="10726" y="5350"/>
              <a:ext cx="1689" cy="110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2F5597"/>
                  </a:solidFill>
                  <a:latin typeface="微软雅黑" panose="020B0503020204020204" charset="-122"/>
                  <a:ea typeface="微软雅黑" panose="020B0503020204020204" charset="-122"/>
                </a:rPr>
                <a:t>上级团组织审核</a:t>
              </a:r>
            </a:p>
          </p:txBody>
        </p:sp>
        <p:sp>
          <p:nvSpPr>
            <p:cNvPr id="39" name="圆角矩形 38"/>
            <p:cNvSpPr/>
            <p:nvPr/>
          </p:nvSpPr>
          <p:spPr>
            <a:xfrm>
              <a:off x="16268" y="3951"/>
              <a:ext cx="1492" cy="1299"/>
            </a:xfrm>
            <a:prstGeom prst="roundRect">
              <a:avLst/>
            </a:prstGeom>
            <a:noFill/>
            <a:extLst>
              <a:ext uri="{909E8E84-426E-40DD-AFC4-6F175D3DCCD1}">
                <a14:hiddenFill xmlns:a14="http://schemas.microsoft.com/office/drawing/2010/main">
                  <a:solidFill>
                    <a:srgbClr val="FFFF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2F5597"/>
                  </a:solidFill>
                  <a:latin typeface="微软雅黑" panose="020B0503020204020204" charset="-122"/>
                  <a:ea typeface="微软雅黑" panose="020B0503020204020204" charset="-122"/>
                </a:rPr>
                <a:t>入党积极分子</a:t>
              </a:r>
            </a:p>
          </p:txBody>
        </p:sp>
        <p:sp>
          <p:nvSpPr>
            <p:cNvPr id="13" name="圆角矩形 12"/>
            <p:cNvSpPr/>
            <p:nvPr/>
          </p:nvSpPr>
          <p:spPr>
            <a:xfrm>
              <a:off x="13680" y="4060"/>
              <a:ext cx="1533" cy="1190"/>
            </a:xfrm>
            <a:prstGeom prst="roundRect">
              <a:avLst/>
            </a:prstGeom>
            <a:noFill/>
            <a:extLst>
              <a:ext uri="{909E8E84-426E-40DD-AFC4-6F175D3DCCD1}">
                <a14:hiddenFill xmlns:a14="http://schemas.microsoft.com/office/drawing/2010/main">
                  <a:solidFill>
                    <a:srgbClr val="FF656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2F5597"/>
                  </a:solidFill>
                  <a:latin typeface="微软雅黑" panose="020B0503020204020204" charset="-122"/>
                  <a:ea typeface="微软雅黑" panose="020B0503020204020204" charset="-122"/>
                </a:rPr>
                <a:t>党支部委员会</a:t>
              </a:r>
            </a:p>
          </p:txBody>
        </p:sp>
        <p:sp>
          <p:nvSpPr>
            <p:cNvPr id="14" name="右箭头 13"/>
            <p:cNvSpPr/>
            <p:nvPr/>
          </p:nvSpPr>
          <p:spPr>
            <a:xfrm>
              <a:off x="9813" y="5735"/>
              <a:ext cx="649" cy="43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4431" y="5350"/>
              <a:ext cx="2331" cy="120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2F5597"/>
                  </a:solidFill>
                  <a:latin typeface="微软雅黑" panose="020B0503020204020204" charset="-122"/>
                  <a:ea typeface="微软雅黑" panose="020B0503020204020204" charset="-122"/>
                </a:rPr>
                <a:t>向上级团组织申请召开</a:t>
              </a:r>
              <a:r>
                <a:rPr lang="en-US" altLang="zh-CN" sz="1600" b="1" dirty="0">
                  <a:solidFill>
                    <a:srgbClr val="2F5597"/>
                  </a:solidFill>
                  <a:latin typeface="微软雅黑" panose="020B0503020204020204" charset="-122"/>
                  <a:ea typeface="微软雅黑" panose="020B0503020204020204" charset="-122"/>
                </a:rPr>
                <a:t>“</a:t>
              </a:r>
              <a:r>
                <a:rPr lang="zh-CN" altLang="en-US" sz="1600" b="1" dirty="0">
                  <a:solidFill>
                    <a:srgbClr val="2F5597"/>
                  </a:solidFill>
                  <a:latin typeface="微软雅黑" panose="020B0503020204020204" charset="-122"/>
                  <a:ea typeface="微软雅黑" panose="020B0503020204020204" charset="-122"/>
                </a:rPr>
                <a:t>推优</a:t>
              </a:r>
              <a:r>
                <a:rPr lang="en-US" altLang="zh-CN" sz="1600" b="1" dirty="0">
                  <a:solidFill>
                    <a:srgbClr val="2F5597"/>
                  </a:solidFill>
                  <a:latin typeface="微软雅黑" panose="020B0503020204020204" charset="-122"/>
                  <a:ea typeface="微软雅黑" panose="020B0503020204020204" charset="-122"/>
                </a:rPr>
                <a:t>”</a:t>
              </a:r>
              <a:r>
                <a:rPr lang="zh-CN" altLang="en-US" sz="1600" b="1" dirty="0">
                  <a:solidFill>
                    <a:srgbClr val="2F5597"/>
                  </a:solidFill>
                  <a:latin typeface="微软雅黑" panose="020B0503020204020204" charset="-122"/>
                  <a:ea typeface="微软雅黑" panose="020B0503020204020204" charset="-122"/>
                </a:rPr>
                <a:t>大会</a:t>
              </a:r>
            </a:p>
          </p:txBody>
        </p:sp>
        <p:sp>
          <p:nvSpPr>
            <p:cNvPr id="25" name="左大括号 24"/>
            <p:cNvSpPr/>
            <p:nvPr/>
          </p:nvSpPr>
          <p:spPr>
            <a:xfrm>
              <a:off x="3537" y="3111"/>
              <a:ext cx="601" cy="2956"/>
            </a:xfrm>
            <a:prstGeom prst="leftBrace">
              <a:avLst/>
            </a:prstGeom>
            <a:ln w="38100">
              <a:solidFill>
                <a:srgbClr val="2F559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0" name="圆角矩形 39"/>
            <p:cNvSpPr/>
            <p:nvPr/>
          </p:nvSpPr>
          <p:spPr>
            <a:xfrm>
              <a:off x="4522" y="2701"/>
              <a:ext cx="7777" cy="67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2F5597"/>
                  </a:solidFill>
                  <a:latin typeface="微软雅黑" panose="020B0503020204020204" charset="-122"/>
                  <a:ea typeface="微软雅黑" panose="020B0503020204020204" charset="-122"/>
                </a:rPr>
                <a:t>党员推荐</a:t>
              </a:r>
              <a:endParaRPr lang="zh-CN" altLang="en-US" sz="1600" b="1" dirty="0">
                <a:solidFill>
                  <a:srgbClr val="2F5597"/>
                </a:solidFill>
                <a:latin typeface="微软雅黑" panose="020B0503020204020204" charset="-122"/>
                <a:ea typeface="微软雅黑" panose="020B0503020204020204" charset="-122"/>
                <a:sym typeface="+mn-ea"/>
              </a:endParaRPr>
            </a:p>
          </p:txBody>
        </p:sp>
        <p:sp>
          <p:nvSpPr>
            <p:cNvPr id="50" name="右箭头 49"/>
            <p:cNvSpPr/>
            <p:nvPr/>
          </p:nvSpPr>
          <p:spPr>
            <a:xfrm>
              <a:off x="15416" y="4439"/>
              <a:ext cx="649" cy="43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2410" y="2531"/>
              <a:ext cx="1728" cy="580"/>
            </a:xfrm>
            <a:prstGeom prst="rect">
              <a:avLst/>
            </a:prstGeom>
            <a:noFill/>
          </p:spPr>
          <p:txBody>
            <a:bodyPr wrap="none" rtlCol="0" anchor="t">
              <a:spAutoFit/>
            </a:bodyPr>
            <a:lstStyle/>
            <a:p>
              <a:r>
                <a:rPr lang="zh-CN" altLang="en-US" b="1" dirty="0">
                  <a:solidFill>
                    <a:schemeClr val="tx1"/>
                  </a:solidFill>
                  <a:latin typeface="微软雅黑" panose="020B0503020204020204" charset="-122"/>
                  <a:ea typeface="微软雅黑" panose="020B0503020204020204" charset="-122"/>
                  <a:sym typeface="+mn-ea"/>
                </a:rPr>
                <a:t>党员推荐</a:t>
              </a:r>
            </a:p>
          </p:txBody>
        </p:sp>
        <p:sp>
          <p:nvSpPr>
            <p:cNvPr id="52" name="文本框 51"/>
            <p:cNvSpPr txBox="1"/>
            <p:nvPr/>
          </p:nvSpPr>
          <p:spPr>
            <a:xfrm>
              <a:off x="2410" y="6711"/>
              <a:ext cx="2553" cy="824"/>
            </a:xfrm>
            <a:prstGeom prst="rect">
              <a:avLst/>
            </a:prstGeom>
            <a:noFill/>
          </p:spPr>
          <p:txBody>
            <a:bodyPr wrap="none" rtlCol="0" anchor="t">
              <a:spAutoFit/>
            </a:bodyPr>
            <a:lstStyle/>
            <a:p>
              <a:r>
                <a:rPr lang="zh-CN" altLang="en-US" sz="2800" b="1" dirty="0">
                  <a:solidFill>
                    <a:schemeClr val="tx1"/>
                  </a:solidFill>
                  <a:latin typeface="微软雅黑" panose="020B0503020204020204" charset="-122"/>
                  <a:ea typeface="微软雅黑" panose="020B0503020204020204" charset="-122"/>
                  <a:sym typeface="+mn-ea"/>
                </a:rPr>
                <a:t>群团</a:t>
              </a:r>
              <a:r>
                <a:rPr lang="zh-CN" altLang="en-US" sz="2800" b="1" dirty="0">
                  <a:solidFill>
                    <a:srgbClr val="FF0000"/>
                  </a:solidFill>
                  <a:latin typeface="微软雅黑" panose="020B0503020204020204" charset="-122"/>
                  <a:ea typeface="微软雅黑" panose="020B0503020204020204" charset="-122"/>
                  <a:sym typeface="+mn-ea"/>
                </a:rPr>
                <a:t>推优</a:t>
              </a:r>
            </a:p>
          </p:txBody>
        </p:sp>
        <p:sp>
          <p:nvSpPr>
            <p:cNvPr id="57" name="左大括号 56"/>
            <p:cNvSpPr/>
            <p:nvPr/>
          </p:nvSpPr>
          <p:spPr>
            <a:xfrm rot="10800000">
              <a:off x="12566" y="3111"/>
              <a:ext cx="601" cy="2956"/>
            </a:xfrm>
            <a:prstGeom prst="leftBrace">
              <a:avLst/>
            </a:prstGeom>
            <a:ln w="38100">
              <a:solidFill>
                <a:srgbClr val="2F559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 name="矩形: 圆角 1"/>
          <p:cNvSpPr/>
          <p:nvPr/>
        </p:nvSpPr>
        <p:spPr>
          <a:xfrm rot="2700000">
            <a:off x="374186" y="238466"/>
            <a:ext cx="446955" cy="446955"/>
          </a:xfrm>
          <a:prstGeom prst="roundRect">
            <a:avLst/>
          </a:prstGeom>
          <a:solidFill>
            <a:srgbClr val="2F5597"/>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eaLnBrk="1" fontAlgn="auto" hangingPunct="1">
              <a:spcBef>
                <a:spcPts val="0"/>
              </a:spcBef>
              <a:spcAft>
                <a:spcPts val="0"/>
              </a:spcAft>
            </a:pPr>
            <a:endParaRPr lang="zh-CN" altLang="en-US" sz="1600">
              <a:solidFill>
                <a:srgbClr val="FFFFFF"/>
              </a:solidFill>
              <a:latin typeface="Arial" panose="020B0604020202020204"/>
              <a:ea typeface="微软雅黑" panose="020B0503020204020204" charset="-122"/>
            </a:endParaRPr>
          </a:p>
        </p:txBody>
      </p:sp>
      <p:sp>
        <p:nvSpPr>
          <p:cNvPr id="21" name="文本框 20"/>
          <p:cNvSpPr txBox="1"/>
          <p:nvPr/>
        </p:nvSpPr>
        <p:spPr>
          <a:xfrm>
            <a:off x="366572" y="277936"/>
            <a:ext cx="470000" cy="400110"/>
          </a:xfrm>
          <a:prstGeom prst="rect">
            <a:avLst/>
          </a:prstGeom>
          <a:noFill/>
        </p:spPr>
        <p:txBody>
          <a:bodyPr wrap="none" rtlCol="0">
            <a:spAutoFit/>
          </a:bodyPr>
          <a:lstStyle/>
          <a:p>
            <a:pPr algn="ctr" defTabSz="671830" eaLnBrk="1" fontAlgn="auto" hangingPunct="1">
              <a:spcBef>
                <a:spcPts val="0"/>
              </a:spcBef>
              <a:spcAft>
                <a:spcPts val="0"/>
              </a:spcAft>
            </a:pPr>
            <a:r>
              <a:rPr lang="en-US" altLang="zh-CN" sz="2000" b="1" dirty="0">
                <a:solidFill>
                  <a:srgbClr val="FFFFFF"/>
                </a:solidFill>
                <a:latin typeface="Arial" panose="020B0604020202020204"/>
                <a:ea typeface="微软雅黑" panose="020B0503020204020204" charset="-122"/>
              </a:rPr>
              <a:t>07</a:t>
            </a:r>
            <a:endParaRPr lang="en-US" sz="3200" b="1" dirty="0">
              <a:solidFill>
                <a:srgbClr val="FFFFFF"/>
              </a:solidFill>
              <a:latin typeface="Arial" panose="020B0604020202020204"/>
              <a:ea typeface="微软雅黑" panose="020B0503020204020204" charset="-122"/>
            </a:endParaRPr>
          </a:p>
        </p:txBody>
      </p:sp>
      <p:sp>
        <p:nvSpPr>
          <p:cNvPr id="22" name="文本框 11"/>
          <p:cNvSpPr txBox="1"/>
          <p:nvPr/>
        </p:nvSpPr>
        <p:spPr>
          <a:xfrm>
            <a:off x="1034415" y="177165"/>
            <a:ext cx="4243263" cy="523220"/>
          </a:xfrm>
          <a:prstGeom prst="rect">
            <a:avLst/>
          </a:prstGeom>
          <a:noFill/>
        </p:spPr>
        <p:txBody>
          <a:bodyPr wrap="square" rtlCol="0">
            <a:spAutoFit/>
          </a:bodyPr>
          <a:lstStyle/>
          <a:p>
            <a:r>
              <a:rPr lang="zh-CN" altLang="en-US" sz="2800" b="1" dirty="0">
                <a:solidFill>
                  <a:srgbClr val="2F5597"/>
                </a:solidFill>
                <a:latin typeface="微软雅黑" panose="020B0503020204020204" charset="-122"/>
                <a:ea typeface="微软雅黑" panose="020B0503020204020204" charset="-122"/>
              </a:rPr>
              <a:t>推优入党：指导思想</a:t>
            </a:r>
          </a:p>
        </p:txBody>
      </p:sp>
    </p:spTree>
    <p:custDataLst>
      <p:tags r:id="rId1"/>
    </p:custDataLst>
    <p:extLst>
      <p:ext uri="{BB962C8B-B14F-4D97-AF65-F5344CB8AC3E}">
        <p14:creationId xmlns:p14="http://schemas.microsoft.com/office/powerpoint/2010/main" val="3135004822"/>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custDataLst>
              <p:tags r:id="rId2"/>
            </p:custDataLst>
          </p:nvPr>
        </p:nvGraphicFramePr>
        <p:xfrm>
          <a:off x="864884" y="1005641"/>
          <a:ext cx="10462232" cy="5698234"/>
        </p:xfrm>
        <a:graphic>
          <a:graphicData uri="http://schemas.openxmlformats.org/drawingml/2006/table">
            <a:tbl>
              <a:tblPr firstRow="1" bandRow="1">
                <a:tableStyleId>{5C22544A-7EE6-4342-B048-85BDC9FD1C3A}</a:tableStyleId>
              </a:tblPr>
              <a:tblGrid>
                <a:gridCol w="5231116">
                  <a:extLst>
                    <a:ext uri="{9D8B030D-6E8A-4147-A177-3AD203B41FA5}">
                      <a16:colId xmlns:a16="http://schemas.microsoft.com/office/drawing/2014/main" val="20000"/>
                    </a:ext>
                  </a:extLst>
                </a:gridCol>
                <a:gridCol w="5231116">
                  <a:extLst>
                    <a:ext uri="{9D8B030D-6E8A-4147-A177-3AD203B41FA5}">
                      <a16:colId xmlns:a16="http://schemas.microsoft.com/office/drawing/2014/main" val="20001"/>
                    </a:ext>
                  </a:extLst>
                </a:gridCol>
              </a:tblGrid>
              <a:tr h="749545">
                <a:tc>
                  <a:txBody>
                    <a:bodyPr/>
                    <a:lstStyle/>
                    <a:p>
                      <a:pPr indent="0" algn="ctr">
                        <a:lnSpc>
                          <a:spcPct val="120000"/>
                        </a:lnSpc>
                        <a:spcBef>
                          <a:spcPts val="0"/>
                        </a:spcBef>
                        <a:spcAft>
                          <a:spcPts val="0"/>
                        </a:spcAft>
                        <a:buNone/>
                      </a:pPr>
                      <a:r>
                        <a:rPr lang="zh-CN" altLang="en-US" sz="1600" b="1" kern="100" dirty="0">
                          <a:solidFill>
                            <a:schemeClr val="accent5">
                              <a:lumMod val="75000"/>
                            </a:schemeClr>
                          </a:solidFill>
                          <a:latin typeface="微软雅黑" panose="020B0503020204020204" charset="-122"/>
                          <a:ea typeface="微软雅黑" panose="020B0503020204020204" charset="-122"/>
                          <a:cs typeface="Times New Roman" panose="02020603050405020304" charset="0"/>
                          <a:sym typeface="+mn-ea"/>
                        </a:rPr>
                        <a:t>《中国科学技术大学推荐优秀团员作入党积极分子和党的发展对象工作实施细则》</a:t>
                      </a:r>
                      <a:r>
                        <a:rPr lang="zh-CN" altLang="zh-CN" sz="1600" b="1" kern="100" dirty="0">
                          <a:solidFill>
                            <a:schemeClr val="accent5">
                              <a:lumMod val="75000"/>
                            </a:schemeClr>
                          </a:solidFill>
                          <a:latin typeface="微软雅黑" panose="020B0503020204020204" charset="-122"/>
                          <a:ea typeface="微软雅黑" panose="020B0503020204020204" charset="-122"/>
                          <a:cs typeface="Times New Roman" panose="02020603050405020304" charset="0"/>
                        </a:rPr>
                        <a:t>（党学字〔</a:t>
                      </a:r>
                      <a:r>
                        <a:rPr lang="en-US" altLang="zh-CN" sz="1600" b="1" kern="100" dirty="0">
                          <a:solidFill>
                            <a:schemeClr val="accent5">
                              <a:lumMod val="75000"/>
                            </a:schemeClr>
                          </a:solidFill>
                          <a:latin typeface="微软雅黑" panose="020B0503020204020204" charset="-122"/>
                          <a:ea typeface="微软雅黑" panose="020B0503020204020204" charset="-122"/>
                          <a:cs typeface="Times New Roman" panose="02020603050405020304" charset="0"/>
                        </a:rPr>
                        <a:t>2017</a:t>
                      </a:r>
                      <a:r>
                        <a:rPr lang="zh-CN" altLang="zh-CN" sz="1600" b="1" kern="100" dirty="0">
                          <a:solidFill>
                            <a:schemeClr val="accent5">
                              <a:lumMod val="75000"/>
                            </a:schemeClr>
                          </a:solidFill>
                          <a:latin typeface="微软雅黑" panose="020B0503020204020204" charset="-122"/>
                          <a:ea typeface="微软雅黑" panose="020B0503020204020204" charset="-122"/>
                          <a:cs typeface="Times New Roman" panose="02020603050405020304" charset="0"/>
                        </a:rPr>
                        <a:t>〕</a:t>
                      </a:r>
                      <a:r>
                        <a:rPr lang="en-US" altLang="zh-CN" sz="1600" b="1" kern="100" dirty="0">
                          <a:solidFill>
                            <a:schemeClr val="accent5">
                              <a:lumMod val="75000"/>
                            </a:schemeClr>
                          </a:solidFill>
                          <a:latin typeface="微软雅黑" panose="020B0503020204020204" charset="-122"/>
                          <a:ea typeface="微软雅黑" panose="020B0503020204020204" charset="-122"/>
                          <a:cs typeface="Times New Roman" panose="02020603050405020304" charset="0"/>
                        </a:rPr>
                        <a:t>89</a:t>
                      </a:r>
                      <a:r>
                        <a:rPr lang="zh-CN" altLang="zh-CN" sz="1600" b="1" kern="100" dirty="0">
                          <a:solidFill>
                            <a:schemeClr val="accent5">
                              <a:lumMod val="75000"/>
                            </a:schemeClr>
                          </a:solidFill>
                          <a:latin typeface="微软雅黑" panose="020B0503020204020204" charset="-122"/>
                          <a:ea typeface="微软雅黑" panose="020B0503020204020204" charset="-122"/>
                          <a:cs typeface="Times New Roman" panose="02020603050405020304" charset="0"/>
                        </a:rPr>
                        <a:t>号）</a:t>
                      </a:r>
                      <a:endParaRPr lang="en-US" altLang="zh-CN" sz="1600" b="1" kern="100" dirty="0">
                        <a:solidFill>
                          <a:schemeClr val="accent5">
                            <a:lumMod val="75000"/>
                          </a:schemeClr>
                        </a:solidFill>
                        <a:latin typeface="微软雅黑" panose="020B0503020204020204" charset="-122"/>
                        <a:ea typeface="微软雅黑" panose="020B0503020204020204" charset="-122"/>
                        <a:cs typeface="Times New Roman" panose="02020603050405020304" charset="0"/>
                      </a:endParaRPr>
                    </a:p>
                    <a:p>
                      <a:pPr indent="0" algn="ctr">
                        <a:lnSpc>
                          <a:spcPct val="120000"/>
                        </a:lnSpc>
                        <a:spcBef>
                          <a:spcPts val="0"/>
                        </a:spcBef>
                        <a:spcAft>
                          <a:spcPts val="0"/>
                        </a:spcAft>
                        <a:buNone/>
                      </a:pPr>
                      <a:r>
                        <a:rPr lang="zh-CN" altLang="en-US" sz="1600" b="1" kern="1200" spc="120" dirty="0">
                          <a:solidFill>
                            <a:srgbClr val="C00000"/>
                          </a:solidFill>
                          <a:latin typeface="微软雅黑" panose="020B0503020204020204" charset="-122"/>
                          <a:ea typeface="微软雅黑" panose="020B0503020204020204" charset="-122"/>
                          <a:cs typeface="Times New Roman" panose="02020603050405020304" charset="0"/>
                        </a:rPr>
                        <a:t>（已废除）</a:t>
                      </a:r>
                      <a:endParaRPr lang="en-US" altLang="zh-CN" sz="1600" b="1" kern="1200" spc="120" dirty="0">
                        <a:solidFill>
                          <a:srgbClr val="C00000"/>
                        </a:solidFill>
                        <a:latin typeface="微软雅黑" panose="020B0503020204020204" charset="-122"/>
                        <a:ea typeface="微软雅黑" panose="020B0503020204020204" charset="-122"/>
                        <a:cs typeface="微软雅黑" panose="020B0503020204020204"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solidFill>
                      <a:srgbClr val="FFFFFF"/>
                    </a:solidFill>
                  </a:tcPr>
                </a:tc>
                <a:tc>
                  <a:txBody>
                    <a:bodyPr/>
                    <a:lstStyle/>
                    <a:p>
                      <a:pPr indent="0" algn="ctr">
                        <a:lnSpc>
                          <a:spcPct val="120000"/>
                        </a:lnSpc>
                        <a:spcBef>
                          <a:spcPts val="0"/>
                        </a:spcBef>
                        <a:spcAft>
                          <a:spcPts val="0"/>
                        </a:spcAft>
                        <a:buNone/>
                      </a:pPr>
                      <a:r>
                        <a:rPr lang="zh-CN" altLang="zh-CN" sz="1600" b="1" kern="100" dirty="0">
                          <a:solidFill>
                            <a:srgbClr val="26559F"/>
                          </a:solidFill>
                          <a:latin typeface="微软雅黑" panose="020B0503020204020204" charset="-122"/>
                          <a:ea typeface="微软雅黑" panose="020B0503020204020204" charset="-122"/>
                          <a:cs typeface="Times New Roman" panose="02020603050405020304" charset="0"/>
                        </a:rPr>
                        <a:t>《中国科学技术大学推优入党工作实施细则</a:t>
                      </a:r>
                      <a:r>
                        <a:rPr lang="zh-CN" altLang="en-US" sz="1600" b="1" kern="100" dirty="0">
                          <a:solidFill>
                            <a:srgbClr val="26559F"/>
                          </a:solidFill>
                          <a:latin typeface="微软雅黑" panose="020B0503020204020204" charset="-122"/>
                          <a:ea typeface="微软雅黑" panose="020B0503020204020204" charset="-122"/>
                          <a:cs typeface="Times New Roman" panose="02020603050405020304" charset="0"/>
                        </a:rPr>
                        <a:t>（试行）</a:t>
                      </a:r>
                      <a:r>
                        <a:rPr lang="zh-CN" altLang="zh-CN" sz="1600" b="1" kern="100" dirty="0">
                          <a:solidFill>
                            <a:srgbClr val="26559F"/>
                          </a:solidFill>
                          <a:latin typeface="微软雅黑" panose="020B0503020204020204" charset="-122"/>
                          <a:ea typeface="微软雅黑" panose="020B0503020204020204" charset="-122"/>
                          <a:cs typeface="Times New Roman" panose="02020603050405020304" charset="0"/>
                        </a:rPr>
                        <a:t>》（党学字〔</a:t>
                      </a:r>
                      <a:r>
                        <a:rPr lang="en-US" altLang="zh-CN" sz="1600" b="1" kern="100" dirty="0">
                          <a:solidFill>
                            <a:srgbClr val="26559F"/>
                          </a:solidFill>
                          <a:latin typeface="微软雅黑" panose="020B0503020204020204" charset="-122"/>
                          <a:ea typeface="微软雅黑" panose="020B0503020204020204" charset="-122"/>
                          <a:cs typeface="Times New Roman" panose="02020603050405020304" charset="0"/>
                        </a:rPr>
                        <a:t>2021</a:t>
                      </a:r>
                      <a:r>
                        <a:rPr lang="zh-CN" altLang="zh-CN" sz="1600" b="1" kern="100" dirty="0">
                          <a:solidFill>
                            <a:srgbClr val="26559F"/>
                          </a:solidFill>
                          <a:latin typeface="微软雅黑" panose="020B0503020204020204" charset="-122"/>
                          <a:ea typeface="微软雅黑" panose="020B0503020204020204" charset="-122"/>
                          <a:cs typeface="Times New Roman" panose="02020603050405020304" charset="0"/>
                        </a:rPr>
                        <a:t>〕</a:t>
                      </a:r>
                      <a:r>
                        <a:rPr lang="en-US" altLang="zh-CN" sz="1600" b="1" kern="100" dirty="0">
                          <a:solidFill>
                            <a:srgbClr val="26559F"/>
                          </a:solidFill>
                          <a:latin typeface="微软雅黑" panose="020B0503020204020204" charset="-122"/>
                          <a:ea typeface="微软雅黑" panose="020B0503020204020204" charset="-122"/>
                          <a:cs typeface="Times New Roman" panose="02020603050405020304" charset="0"/>
                        </a:rPr>
                        <a:t>96</a:t>
                      </a:r>
                      <a:r>
                        <a:rPr lang="zh-CN" altLang="zh-CN" sz="1600" b="1" kern="100" dirty="0">
                          <a:solidFill>
                            <a:srgbClr val="26559F"/>
                          </a:solidFill>
                          <a:latin typeface="微软雅黑" panose="020B0503020204020204" charset="-122"/>
                          <a:ea typeface="微软雅黑" panose="020B0503020204020204" charset="-122"/>
                          <a:cs typeface="Times New Roman" panose="02020603050405020304" charset="0"/>
                        </a:rPr>
                        <a:t>号）</a:t>
                      </a:r>
                      <a:endParaRPr lang="en-US" altLang="zh-CN" sz="1600" b="1" kern="100" dirty="0">
                        <a:solidFill>
                          <a:srgbClr val="26559F"/>
                        </a:solidFill>
                        <a:latin typeface="微软雅黑" panose="020B0503020204020204" charset="-122"/>
                        <a:ea typeface="微软雅黑" panose="020B0503020204020204" charset="-122"/>
                        <a:cs typeface="Times New Roman" panose="02020603050405020304" charset="0"/>
                      </a:endParaRPr>
                    </a:p>
                    <a:p>
                      <a:pPr indent="0" algn="ctr">
                        <a:lnSpc>
                          <a:spcPct val="120000"/>
                        </a:lnSpc>
                        <a:spcBef>
                          <a:spcPts val="0"/>
                        </a:spcBef>
                        <a:spcAft>
                          <a:spcPts val="0"/>
                        </a:spcAft>
                        <a:buNone/>
                      </a:pPr>
                      <a:r>
                        <a:rPr lang="zh-CN" altLang="en-US" sz="1600" b="1" kern="1200" spc="120" dirty="0">
                          <a:solidFill>
                            <a:srgbClr val="C00000"/>
                          </a:solidFill>
                          <a:latin typeface="微软雅黑" panose="020B0503020204020204" charset="-122"/>
                          <a:ea typeface="微软雅黑" panose="020B0503020204020204" charset="-122"/>
                          <a:cs typeface="Times New Roman" panose="02020603050405020304" charset="0"/>
                        </a:rPr>
                        <a:t>（已施行）</a:t>
                      </a:r>
                      <a:endParaRPr lang="zh-CN" altLang="en-US" sz="1600" b="1" kern="1200" spc="120" dirty="0">
                        <a:solidFill>
                          <a:srgbClr val="C00000"/>
                        </a:solidFill>
                        <a:latin typeface="微软雅黑" panose="020B0503020204020204" charset="-122"/>
                        <a:ea typeface="微软雅黑" panose="020B0503020204020204" charset="-122"/>
                        <a:cs typeface="微软雅黑" panose="020B0503020204020204"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solidFill>
                      <a:srgbClr val="FFFFFF"/>
                    </a:solidFill>
                  </a:tcPr>
                </a:tc>
                <a:extLst>
                  <a:ext uri="{0D108BD9-81ED-4DB2-BD59-A6C34878D82A}">
                    <a16:rowId xmlns:a16="http://schemas.microsoft.com/office/drawing/2014/main" val="10000"/>
                  </a:ext>
                </a:extLst>
              </a:tr>
              <a:tr h="713419">
                <a:tc>
                  <a:txBody>
                    <a:bodyPr/>
                    <a:lstStyle/>
                    <a:p>
                      <a:pPr indent="0" algn="l">
                        <a:lnSpc>
                          <a:spcPct val="120000"/>
                        </a:lnSpc>
                        <a:spcBef>
                          <a:spcPts val="0"/>
                        </a:spcBef>
                        <a:spcAft>
                          <a:spcPts val="0"/>
                        </a:spcAft>
                        <a:buNone/>
                      </a:pPr>
                      <a:r>
                        <a:rPr lang="en-US" altLang="zh-CN" sz="1400" b="0" kern="1200" spc="120" dirty="0">
                          <a:solidFill>
                            <a:srgbClr val="2F5597"/>
                          </a:solidFill>
                          <a:latin typeface="微软雅黑" panose="020B0503020204020204" charset="-122"/>
                          <a:ea typeface="微软雅黑" panose="020B0503020204020204" charset="-122"/>
                          <a:cs typeface="+mn-cs"/>
                        </a:rPr>
                        <a:t>28</a:t>
                      </a:r>
                      <a:r>
                        <a:rPr lang="en-US" altLang="zh-CN" sz="1400" b="0" kern="1200" spc="120" dirty="0">
                          <a:solidFill>
                            <a:schemeClr val="accent5">
                              <a:lumMod val="75000"/>
                            </a:schemeClr>
                          </a:solidFill>
                          <a:latin typeface="微软雅黑" panose="020B0503020204020204" charset="-122"/>
                          <a:ea typeface="微软雅黑" panose="020B0503020204020204" charset="-122"/>
                          <a:cs typeface="+mn-cs"/>
                        </a:rPr>
                        <a:t>周岁以下青年入党，应从团员中发展；发展团员入党，必须经过团组织推荐</a:t>
                      </a:r>
                      <a:r>
                        <a:rPr lang="en-US" altLang="zh-CN" sz="1400" b="0" kern="1200" spc="120" dirty="0">
                          <a:solidFill>
                            <a:srgbClr val="2F5597"/>
                          </a:solidFill>
                          <a:latin typeface="微软雅黑" panose="020B0503020204020204" charset="-122"/>
                          <a:ea typeface="微软雅黑" panose="020B0503020204020204" charset="-122"/>
                          <a:cs typeface="+mn-cs"/>
                        </a:rPr>
                        <a:t>。</a:t>
                      </a:r>
                    </a:p>
                  </a:txBody>
                  <a:tcPr marL="177800" marR="177800" marT="107950" marB="107950" anchor="ctr">
                    <a:lnL w="9525">
                      <a:solidFill>
                        <a:srgbClr val="646464"/>
                      </a:solidFill>
                      <a:prstDash val="sysDash"/>
                    </a:lnL>
                    <a:lnR w="9525">
                      <a:solidFill>
                        <a:srgbClr val="646464"/>
                      </a:solidFill>
                      <a:prstDash val="sysDash"/>
                    </a:lnR>
                    <a:lnT w="28575" cap="flat" cmpd="sng" algn="ctr">
                      <a:solidFill>
                        <a:srgbClr val="646464"/>
                      </a:solidFill>
                      <a:prstDash val="solid"/>
                      <a:round/>
                      <a:headEnd type="none" w="med" len="med"/>
                      <a:tailEnd type="none" w="med" len="med"/>
                    </a:lnT>
                    <a:lnB w="9525">
                      <a:solidFill>
                        <a:srgbClr val="646464"/>
                      </a:solidFill>
                      <a:prstDash val="sysDash"/>
                    </a:lnB>
                    <a:solidFill>
                      <a:srgbClr val="F2F2F2"/>
                    </a:solidFill>
                  </a:tcPr>
                </a:tc>
                <a:tc>
                  <a:txBody>
                    <a:bodyPr/>
                    <a:lstStyle/>
                    <a:p>
                      <a:pPr indent="0" algn="l">
                        <a:lnSpc>
                          <a:spcPct val="120000"/>
                        </a:lnSpc>
                        <a:spcBef>
                          <a:spcPts val="0"/>
                        </a:spcBef>
                        <a:spcAft>
                          <a:spcPts val="0"/>
                        </a:spcAft>
                        <a:buNone/>
                      </a:pPr>
                      <a:r>
                        <a:rPr lang="en-US" altLang="zh-CN" sz="1400" b="0" spc="120" dirty="0">
                          <a:solidFill>
                            <a:srgbClr val="2F5597"/>
                          </a:solidFill>
                          <a:latin typeface="微软雅黑" panose="020B0503020204020204" charset="-122"/>
                          <a:ea typeface="微软雅黑" panose="020B0503020204020204" charset="-122"/>
                          <a:cs typeface="微软雅黑" panose="020B0503020204020204" charset="-122"/>
                        </a:rPr>
                        <a:t>28</a:t>
                      </a:r>
                      <a:r>
                        <a:rPr lang="zh-CN" altLang="en-US" sz="1400" b="0" spc="120" dirty="0">
                          <a:solidFill>
                            <a:srgbClr val="2F5597"/>
                          </a:solidFill>
                          <a:latin typeface="微软雅黑" panose="020B0503020204020204" charset="-122"/>
                          <a:ea typeface="微软雅黑" panose="020B0503020204020204" charset="-122"/>
                          <a:cs typeface="微软雅黑" panose="020B0503020204020204" charset="-122"/>
                        </a:rPr>
                        <a:t>周岁以下青年入党，</a:t>
                      </a:r>
                      <a:r>
                        <a:rPr lang="en-US" altLang="zh-CN" sz="1400" b="1" spc="120" dirty="0">
                          <a:solidFill>
                            <a:srgbClr val="C00000"/>
                          </a:solidFill>
                          <a:latin typeface="微软雅黑" panose="020B0503020204020204" charset="-122"/>
                          <a:ea typeface="微软雅黑" panose="020B0503020204020204" charset="-122"/>
                          <a:cs typeface="微软雅黑" panose="020B0503020204020204" charset="-122"/>
                        </a:rPr>
                        <a:t>一般应</a:t>
                      </a:r>
                      <a:r>
                        <a:rPr lang="zh-CN" altLang="en-US" sz="1400" b="0" spc="120" dirty="0">
                          <a:solidFill>
                            <a:srgbClr val="2F5597"/>
                          </a:solidFill>
                          <a:latin typeface="微软雅黑" panose="020B0503020204020204" charset="-122"/>
                          <a:ea typeface="微软雅黑" panose="020B0503020204020204" charset="-122"/>
                          <a:cs typeface="微软雅黑" panose="020B0503020204020204" charset="-122"/>
                        </a:rPr>
                        <a:t>从团员中发展；发展团员入党，</a:t>
                      </a:r>
                      <a:r>
                        <a:rPr lang="en-US" altLang="zh-CN" sz="1400" b="1" spc="120" dirty="0" err="1">
                          <a:solidFill>
                            <a:srgbClr val="C00000"/>
                          </a:solidFill>
                          <a:latin typeface="微软雅黑" panose="020B0503020204020204" charset="-122"/>
                          <a:ea typeface="微软雅黑" panose="020B0503020204020204" charset="-122"/>
                          <a:cs typeface="微软雅黑" panose="020B0503020204020204" charset="-122"/>
                        </a:rPr>
                        <a:t>一般应</a:t>
                      </a:r>
                      <a:r>
                        <a:rPr lang="zh-CN" altLang="en-US" sz="1400" b="0" spc="120" dirty="0">
                          <a:solidFill>
                            <a:srgbClr val="2F5597"/>
                          </a:solidFill>
                          <a:latin typeface="微软雅黑" panose="020B0503020204020204" charset="-122"/>
                          <a:ea typeface="微软雅黑" panose="020B0503020204020204" charset="-122"/>
                          <a:cs typeface="微软雅黑" panose="020B0503020204020204" charset="-122"/>
                        </a:rPr>
                        <a:t>经过团组织推荐。</a:t>
                      </a:r>
                    </a:p>
                  </a:txBody>
                  <a:tcPr marL="177800" marR="177800" marT="107950" marB="107950" anchor="ctr">
                    <a:lnL w="9525">
                      <a:solidFill>
                        <a:srgbClr val="646464"/>
                      </a:solidFill>
                      <a:prstDash val="sysDash"/>
                    </a:lnL>
                    <a:lnR w="9525">
                      <a:solidFill>
                        <a:srgbClr val="646464"/>
                      </a:solidFill>
                      <a:prstDash val="sysDash"/>
                    </a:lnR>
                    <a:lnT w="28575" cap="flat" cmpd="sng" algn="ctr">
                      <a:solidFill>
                        <a:srgbClr val="646464"/>
                      </a:solidFill>
                      <a:prstDash val="solid"/>
                      <a:round/>
                      <a:headEnd type="none" w="med" len="med"/>
                      <a:tailEnd type="none" w="med" len="med"/>
                    </a:lnT>
                    <a:lnB w="9525">
                      <a:solidFill>
                        <a:srgbClr val="646464"/>
                      </a:solidFill>
                      <a:prstDash val="sysDash"/>
                    </a:lnB>
                    <a:solidFill>
                      <a:srgbClr val="F2F2F2"/>
                    </a:solidFill>
                  </a:tcPr>
                </a:tc>
                <a:extLst>
                  <a:ext uri="{0D108BD9-81ED-4DB2-BD59-A6C34878D82A}">
                    <a16:rowId xmlns:a16="http://schemas.microsoft.com/office/drawing/2014/main" val="10001"/>
                  </a:ext>
                </a:extLst>
              </a:tr>
              <a:tr h="964690">
                <a:tc>
                  <a:txBody>
                    <a:bodyPr/>
                    <a:lstStyle/>
                    <a:p>
                      <a:pPr indent="0" algn="l">
                        <a:lnSpc>
                          <a:spcPct val="120000"/>
                        </a:lnSpc>
                        <a:spcBef>
                          <a:spcPts val="0"/>
                        </a:spcBef>
                        <a:spcAft>
                          <a:spcPts val="0"/>
                        </a:spcAft>
                        <a:buNone/>
                      </a:pPr>
                      <a:r>
                        <a:rPr lang="zh-CN" altLang="en-US" sz="1400" b="0" kern="1200" spc="120" dirty="0">
                          <a:solidFill>
                            <a:srgbClr val="2F5597"/>
                          </a:solidFill>
                          <a:latin typeface="微软雅黑" panose="020B0503020204020204" charset="-122"/>
                          <a:ea typeface="微软雅黑" panose="020B0503020204020204" charset="-122"/>
                          <a:cs typeface="+mn-cs"/>
                        </a:rPr>
                        <a:t>对递交了入党申请书并在团校结业的团员，团支部召开团员大会，</a:t>
                      </a:r>
                      <a:r>
                        <a:rPr lang="en-US" altLang="zh-CN" sz="1400" b="0" kern="1200" spc="120" dirty="0">
                          <a:solidFill>
                            <a:srgbClr val="2F5597"/>
                          </a:solidFill>
                          <a:latin typeface="微软雅黑" panose="020B0503020204020204" charset="-122"/>
                          <a:ea typeface="微软雅黑" panose="020B0503020204020204" charset="-122"/>
                          <a:cs typeface="+mn-cs"/>
                        </a:rPr>
                        <a:t>到会团员人数应超过支部团员总数的三分之二</a:t>
                      </a:r>
                    </a:p>
                  </a:txBody>
                  <a:tcPr marL="177800" marR="177800" marT="107950" marB="1079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FFFFF"/>
                    </a:solidFill>
                  </a:tcPr>
                </a:tc>
                <a:tc>
                  <a:txBody>
                    <a:bodyPr/>
                    <a:lstStyle/>
                    <a:p>
                      <a:pPr indent="0" algn="l">
                        <a:lnSpc>
                          <a:spcPct val="120000"/>
                        </a:lnSpc>
                        <a:spcBef>
                          <a:spcPts val="0"/>
                        </a:spcBef>
                        <a:spcAft>
                          <a:spcPts val="0"/>
                        </a:spcAft>
                        <a:buNone/>
                      </a:pPr>
                      <a:r>
                        <a:rPr lang="zh-CN" altLang="en-US" sz="1400" b="0" spc="120" dirty="0">
                          <a:solidFill>
                            <a:srgbClr val="2F5597"/>
                          </a:solidFill>
                          <a:latin typeface="微软雅黑" panose="020B0503020204020204" charset="-122"/>
                          <a:ea typeface="微软雅黑" panose="020B0503020204020204" charset="-122"/>
                          <a:cs typeface="微软雅黑" panose="020B0503020204020204" charset="-122"/>
                        </a:rPr>
                        <a:t>清点参加 “推优</a:t>
                      </a:r>
                      <a:r>
                        <a:rPr lang="en-US" altLang="zh-CN" sz="1400" b="0" spc="120" dirty="0">
                          <a:solidFill>
                            <a:srgbClr val="2F5597"/>
                          </a:solidFill>
                          <a:latin typeface="微软雅黑" panose="020B0503020204020204" charset="-122"/>
                          <a:ea typeface="微软雅黑" panose="020B0503020204020204" charset="-122"/>
                          <a:cs typeface="微软雅黑" panose="020B0503020204020204" charset="-122"/>
                        </a:rPr>
                        <a:t>“</a:t>
                      </a:r>
                      <a:r>
                        <a:rPr lang="zh-CN" altLang="en-US" sz="1400" b="0" spc="120" dirty="0">
                          <a:solidFill>
                            <a:srgbClr val="2F5597"/>
                          </a:solidFill>
                          <a:latin typeface="微软雅黑" panose="020B0503020204020204" charset="-122"/>
                          <a:ea typeface="微软雅黑" panose="020B0503020204020204" charset="-122"/>
                          <a:cs typeface="微软雅黑" panose="020B0503020204020204" charset="-122"/>
                        </a:rPr>
                        <a:t>大会的团员人数, </a:t>
                      </a:r>
                      <a:r>
                        <a:rPr lang="en-US" altLang="zh-CN" sz="1400" b="1" spc="120" dirty="0">
                          <a:solidFill>
                            <a:srgbClr val="C00000"/>
                          </a:solidFill>
                          <a:latin typeface="微软雅黑" panose="020B0503020204020204" charset="-122"/>
                          <a:ea typeface="微软雅黑" panose="020B0503020204020204" charset="-122"/>
                          <a:cs typeface="微软雅黑" panose="020B0503020204020204" charset="-122"/>
                        </a:rPr>
                        <a:t>须有半数以上有表决权的团员到会方可进行。</a:t>
                      </a:r>
                    </a:p>
                  </a:txBody>
                  <a:tcPr marL="177800" marR="177800" marT="107950" marB="107950" anchor="ctr">
                    <a:lnL w="9525">
                      <a:solidFill>
                        <a:srgbClr val="646464"/>
                      </a:solidFill>
                      <a:prstDash val="sysDash"/>
                    </a:lnL>
                    <a:lnR w="9525">
                      <a:solidFill>
                        <a:srgbClr val="646464"/>
                      </a:solidFill>
                      <a:prstDash val="sysDash"/>
                    </a:lnR>
                    <a:lnT w="9525">
                      <a:solidFill>
                        <a:srgbClr val="646464"/>
                      </a:solidFill>
                      <a:prstDash val="sysDash"/>
                    </a:lnT>
                    <a:lnB w="9525" cap="flat" cmpd="sng" algn="ctr">
                      <a:solidFill>
                        <a:srgbClr val="646464"/>
                      </a:solidFill>
                      <a:prstDash val="sysDash"/>
                      <a:round/>
                      <a:headEnd type="none" w="med" len="med"/>
                      <a:tailEnd type="none" w="med" len="med"/>
                    </a:lnB>
                    <a:solidFill>
                      <a:srgbClr val="FFFFFF"/>
                    </a:solidFill>
                  </a:tcPr>
                </a:tc>
                <a:extLst>
                  <a:ext uri="{0D108BD9-81ED-4DB2-BD59-A6C34878D82A}">
                    <a16:rowId xmlns:a16="http://schemas.microsoft.com/office/drawing/2014/main" val="10002"/>
                  </a:ext>
                </a:extLst>
              </a:tr>
              <a:tr h="713419">
                <a:tc>
                  <a:txBody>
                    <a:bodyPr/>
                    <a:lstStyle/>
                    <a:p>
                      <a:pPr indent="0" algn="l">
                        <a:lnSpc>
                          <a:spcPct val="120000"/>
                        </a:lnSpc>
                        <a:spcBef>
                          <a:spcPts val="0"/>
                        </a:spcBef>
                        <a:spcAft>
                          <a:spcPts val="0"/>
                        </a:spcAft>
                        <a:buNone/>
                      </a:pPr>
                      <a:r>
                        <a:rPr lang="en-US" altLang="zh-CN" sz="1400" b="0" kern="1200" spc="120" dirty="0">
                          <a:solidFill>
                            <a:srgbClr val="2F5597"/>
                          </a:solidFill>
                          <a:latin typeface="微软雅黑" panose="020B0503020204020204" charset="-122"/>
                          <a:ea typeface="微软雅黑" panose="020B0503020204020204" charset="-122"/>
                          <a:cs typeface="+mn-cs"/>
                        </a:rPr>
                        <a:t>未经过推优入党程序的团员不能确定为入党积极分子和发展对象</a:t>
                      </a:r>
                    </a:p>
                  </a:txBody>
                  <a:tcPr marL="177800" marR="177800" marT="107950" marB="107950" anchor="ctr">
                    <a:lnL w="9525">
                      <a:solidFill>
                        <a:srgbClr val="646464"/>
                      </a:solidFill>
                      <a:prstDash val="sysDash"/>
                    </a:lnL>
                    <a:lnR w="9525" cap="flat" cmpd="sng" algn="ctr">
                      <a:solidFill>
                        <a:srgbClr val="646464"/>
                      </a:solidFill>
                      <a:prstDash val="sysDash"/>
                      <a:round/>
                      <a:headEnd type="none" w="med" len="med"/>
                      <a:tailEnd type="none" w="med" len="med"/>
                    </a:lnR>
                    <a:lnT w="9525">
                      <a:solidFill>
                        <a:srgbClr val="646464"/>
                      </a:solidFill>
                      <a:prstDash val="sysDash"/>
                    </a:lnT>
                    <a:lnB w="9525">
                      <a:solidFill>
                        <a:srgbClr val="646464"/>
                      </a:solidFill>
                      <a:prstDash val="sysDash"/>
                    </a:lnB>
                    <a:solidFill>
                      <a:srgbClr val="F2F2F2"/>
                    </a:solidFill>
                  </a:tcPr>
                </a:tc>
                <a:tc>
                  <a:txBody>
                    <a:bodyPr/>
                    <a:lstStyle/>
                    <a:p>
                      <a:pPr indent="0" algn="ctr">
                        <a:lnSpc>
                          <a:spcPct val="120000"/>
                        </a:lnSpc>
                        <a:spcBef>
                          <a:spcPts val="0"/>
                        </a:spcBef>
                        <a:spcAft>
                          <a:spcPts val="0"/>
                        </a:spcAft>
                        <a:buNone/>
                      </a:pPr>
                      <a:r>
                        <a:rPr lang="zh-CN" altLang="en-US" sz="1400" spc="120" dirty="0">
                          <a:solidFill>
                            <a:srgbClr val="2F5597"/>
                          </a:solidFill>
                          <a:latin typeface="微软雅黑" panose="020B0503020204020204" charset="-122"/>
                          <a:ea typeface="微软雅黑" panose="020B0503020204020204" charset="-122"/>
                          <a:sym typeface="+mn-ea"/>
                        </a:rPr>
                        <a:t>层层加码</a:t>
                      </a:r>
                      <a:endParaRPr lang="en-US" altLang="zh-CN" sz="1400" spc="120" dirty="0">
                        <a:solidFill>
                          <a:srgbClr val="2F5597"/>
                        </a:solidFill>
                        <a:latin typeface="微软雅黑" panose="020B0503020204020204" charset="-122"/>
                        <a:ea typeface="微软雅黑" panose="020B0503020204020204" charset="-122"/>
                        <a:sym typeface="+mn-ea"/>
                      </a:endParaRPr>
                    </a:p>
                    <a:p>
                      <a:pPr indent="0" algn="ctr">
                        <a:lnSpc>
                          <a:spcPct val="120000"/>
                        </a:lnSpc>
                        <a:spcBef>
                          <a:spcPts val="0"/>
                        </a:spcBef>
                        <a:spcAft>
                          <a:spcPts val="0"/>
                        </a:spcAft>
                        <a:buNone/>
                      </a:pPr>
                      <a:r>
                        <a:rPr lang="zh-CN" altLang="en-US" sz="1400" b="0" spc="120" dirty="0">
                          <a:solidFill>
                            <a:srgbClr val="2F5597"/>
                          </a:solidFill>
                          <a:latin typeface="微软雅黑" panose="020B0503020204020204" charset="-122"/>
                          <a:ea typeface="微软雅黑" panose="020B0503020204020204" charset="-122"/>
                        </a:rPr>
                        <a:t>删除</a:t>
                      </a:r>
                    </a:p>
                  </a:txBody>
                  <a:tcPr marL="177800" marR="177800" marT="107950" marB="1079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2F2F2"/>
                    </a:solidFill>
                  </a:tcPr>
                </a:tc>
                <a:extLst>
                  <a:ext uri="{0D108BD9-81ED-4DB2-BD59-A6C34878D82A}">
                    <a16:rowId xmlns:a16="http://schemas.microsoft.com/office/drawing/2014/main" val="10003"/>
                  </a:ext>
                </a:extLst>
              </a:tr>
              <a:tr h="713419">
                <a:tc>
                  <a:txBody>
                    <a:bodyPr/>
                    <a:lstStyle/>
                    <a:p>
                      <a:pPr indent="0" algn="l">
                        <a:lnSpc>
                          <a:spcPct val="120000"/>
                        </a:lnSpc>
                        <a:spcBef>
                          <a:spcPts val="0"/>
                        </a:spcBef>
                        <a:spcAft>
                          <a:spcPts val="0"/>
                        </a:spcAft>
                        <a:buNone/>
                      </a:pPr>
                      <a:r>
                        <a:rPr lang="en-US" altLang="zh-CN" sz="1400" b="0" kern="1200" spc="120" dirty="0">
                          <a:solidFill>
                            <a:srgbClr val="2F5597"/>
                          </a:solidFill>
                          <a:latin typeface="微软雅黑" panose="020B0503020204020204" charset="-122"/>
                          <a:ea typeface="微软雅黑" panose="020B0503020204020204" charset="-122"/>
                          <a:cs typeface="+mn-cs"/>
                        </a:rPr>
                        <a:t>各级党组织要注重培养选拔党员担任团干部</a:t>
                      </a:r>
                    </a:p>
                  </a:txBody>
                  <a:tcPr marL="177800" marR="177800" marT="107950" marB="107950" anchor="ctr">
                    <a:lnL w="9525">
                      <a:solidFill>
                        <a:srgbClr val="646464"/>
                      </a:solidFill>
                      <a:prstDash val="sysDash"/>
                    </a:lnL>
                    <a:lnR w="9525" cap="flat" cmpd="sng" algn="ctr">
                      <a:solidFill>
                        <a:srgbClr val="646464"/>
                      </a:solidFill>
                      <a:prstDash val="sysDash"/>
                      <a:round/>
                      <a:headEnd type="none" w="med" len="med"/>
                      <a:tailEnd type="none" w="med" len="med"/>
                    </a:lnR>
                    <a:lnT w="9525">
                      <a:solidFill>
                        <a:srgbClr val="646464"/>
                      </a:solidFill>
                      <a:prstDash val="sysDash"/>
                    </a:lnT>
                    <a:lnB w="9525">
                      <a:solidFill>
                        <a:srgbClr val="646464"/>
                      </a:solidFill>
                      <a:prstDash val="sysDash"/>
                    </a:lnB>
                    <a:solidFill>
                      <a:srgbClr val="FFFFFF"/>
                    </a:solidFill>
                  </a:tcPr>
                </a:tc>
                <a:tc>
                  <a:txBody>
                    <a:bodyPr/>
                    <a:lstStyle/>
                    <a:p>
                      <a:pPr indent="0" algn="ctr">
                        <a:lnSpc>
                          <a:spcPct val="120000"/>
                        </a:lnSpc>
                        <a:spcBef>
                          <a:spcPts val="0"/>
                        </a:spcBef>
                        <a:spcAft>
                          <a:spcPts val="0"/>
                        </a:spcAft>
                        <a:buNone/>
                      </a:pPr>
                      <a:r>
                        <a:rPr lang="zh-CN" altLang="en-US" sz="1400" spc="120" dirty="0">
                          <a:solidFill>
                            <a:srgbClr val="2F5597"/>
                          </a:solidFill>
                          <a:latin typeface="微软雅黑" panose="020B0503020204020204" charset="-122"/>
                          <a:ea typeface="微软雅黑" panose="020B0503020204020204" charset="-122"/>
                          <a:sym typeface="+mn-ea"/>
                        </a:rPr>
                        <a:t>无关表述</a:t>
                      </a:r>
                      <a:endParaRPr lang="en-US" altLang="zh-CN" sz="1400" spc="120" dirty="0">
                        <a:solidFill>
                          <a:srgbClr val="2F5597"/>
                        </a:solidFill>
                        <a:latin typeface="微软雅黑" panose="020B0503020204020204" charset="-122"/>
                        <a:ea typeface="微软雅黑" panose="020B0503020204020204" charset="-122"/>
                        <a:sym typeface="+mn-ea"/>
                      </a:endParaRPr>
                    </a:p>
                    <a:p>
                      <a:pPr indent="0" algn="ctr">
                        <a:lnSpc>
                          <a:spcPct val="120000"/>
                        </a:lnSpc>
                        <a:spcBef>
                          <a:spcPts val="0"/>
                        </a:spcBef>
                        <a:spcAft>
                          <a:spcPts val="0"/>
                        </a:spcAft>
                        <a:buNone/>
                      </a:pPr>
                      <a:r>
                        <a:rPr lang="zh-CN" altLang="en-US" sz="1400" spc="120" dirty="0">
                          <a:solidFill>
                            <a:srgbClr val="2F5597"/>
                          </a:solidFill>
                          <a:latin typeface="微软雅黑" panose="020B0503020204020204" charset="-122"/>
                          <a:ea typeface="微软雅黑" panose="020B0503020204020204" charset="-122"/>
                          <a:sym typeface="+mn-ea"/>
                        </a:rPr>
                        <a:t>删除</a:t>
                      </a:r>
                      <a:endParaRPr lang="zh-CN" altLang="en-US" sz="1400" b="0" spc="120" dirty="0">
                        <a:solidFill>
                          <a:srgbClr val="2F5597"/>
                        </a:solidFill>
                        <a:latin typeface="微软雅黑" panose="020B0503020204020204" charset="-122"/>
                        <a:ea typeface="微软雅黑" panose="020B0503020204020204" charset="-122"/>
                        <a:sym typeface="+mn-ea"/>
                      </a:endParaRPr>
                    </a:p>
                  </a:txBody>
                  <a:tcPr marL="177800" marR="177800" marT="107950" marB="107950"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FFFFF"/>
                    </a:solidFill>
                  </a:tcPr>
                </a:tc>
                <a:extLst>
                  <a:ext uri="{0D108BD9-81ED-4DB2-BD59-A6C34878D82A}">
                    <a16:rowId xmlns:a16="http://schemas.microsoft.com/office/drawing/2014/main" val="10004"/>
                  </a:ext>
                </a:extLst>
              </a:tr>
              <a:tr h="714014">
                <a:tc>
                  <a:txBody>
                    <a:bodyPr/>
                    <a:lstStyle/>
                    <a:p>
                      <a:pPr indent="0" algn="l">
                        <a:lnSpc>
                          <a:spcPct val="120000"/>
                        </a:lnSpc>
                        <a:spcBef>
                          <a:spcPts val="0"/>
                        </a:spcBef>
                        <a:spcAft>
                          <a:spcPts val="0"/>
                        </a:spcAft>
                        <a:buNone/>
                      </a:pPr>
                      <a:r>
                        <a:rPr lang="en-US" altLang="zh-CN" sz="1400" b="0" kern="1200" spc="120" dirty="0" err="1">
                          <a:solidFill>
                            <a:srgbClr val="2F5597"/>
                          </a:solidFill>
                          <a:latin typeface="微软雅黑" panose="020B0503020204020204" charset="-122"/>
                          <a:ea typeface="微软雅黑" panose="020B0503020204020204" charset="-122"/>
                          <a:cs typeface="+mn-cs"/>
                        </a:rPr>
                        <a:t>制定年度发展党员工作计划时，要听取同级团组织的报告意见</a:t>
                      </a:r>
                      <a:endParaRPr lang="en-US" altLang="zh-CN" sz="1400" b="0" kern="1200" spc="120" dirty="0">
                        <a:solidFill>
                          <a:srgbClr val="2F5597"/>
                        </a:solidFill>
                        <a:latin typeface="微软雅黑" panose="020B0503020204020204" charset="-122"/>
                        <a:ea typeface="微软雅黑" panose="020B0503020204020204" charset="-122"/>
                        <a:cs typeface="+mn-cs"/>
                      </a:endParaRPr>
                    </a:p>
                  </a:txBody>
                  <a:tcPr marL="177800" marR="177800" marT="107950" marB="107950" anchor="ctr">
                    <a:lnL w="9525">
                      <a:solidFill>
                        <a:srgbClr val="646464"/>
                      </a:solidFill>
                      <a:prstDash val="sysDash"/>
                    </a:lnL>
                    <a:lnR w="9525" cap="flat" cmpd="sng" algn="ctr">
                      <a:solidFill>
                        <a:srgbClr val="646464"/>
                      </a:solidFill>
                      <a:prstDash val="sysDash"/>
                      <a:round/>
                      <a:headEnd type="none" w="med" len="med"/>
                      <a:tailEnd type="none" w="med" len="med"/>
                    </a:lnR>
                    <a:lnT w="9525">
                      <a:solidFill>
                        <a:srgbClr val="646464"/>
                      </a:solidFill>
                      <a:prstDash val="sysDash"/>
                    </a:lnT>
                    <a:lnB w="28575">
                      <a:solidFill>
                        <a:srgbClr val="646464"/>
                      </a:solidFill>
                      <a:prstDash val="solid"/>
                    </a:lnB>
                    <a:solidFill>
                      <a:srgbClr val="F2F2F2"/>
                    </a:solidFill>
                  </a:tcPr>
                </a:tc>
                <a:tc>
                  <a:txBody>
                    <a:bodyPr/>
                    <a:lstStyle/>
                    <a:p>
                      <a:pPr indent="0" algn="ctr">
                        <a:lnSpc>
                          <a:spcPct val="120000"/>
                        </a:lnSpc>
                        <a:spcBef>
                          <a:spcPts val="0"/>
                        </a:spcBef>
                        <a:spcAft>
                          <a:spcPts val="0"/>
                        </a:spcAft>
                        <a:buNone/>
                      </a:pPr>
                      <a:r>
                        <a:rPr lang="zh-CN" altLang="en-US" sz="1400" spc="120" dirty="0">
                          <a:solidFill>
                            <a:srgbClr val="2F5597"/>
                          </a:solidFill>
                          <a:latin typeface="微软雅黑" panose="020B0503020204020204" charset="-122"/>
                          <a:ea typeface="微软雅黑" panose="020B0503020204020204" charset="-122"/>
                          <a:sym typeface="+mn-ea"/>
                        </a:rPr>
                        <a:t>不当表述</a:t>
                      </a:r>
                    </a:p>
                    <a:p>
                      <a:pPr indent="0" algn="ctr">
                        <a:lnSpc>
                          <a:spcPct val="120000"/>
                        </a:lnSpc>
                        <a:spcBef>
                          <a:spcPts val="0"/>
                        </a:spcBef>
                        <a:spcAft>
                          <a:spcPts val="0"/>
                        </a:spcAft>
                        <a:buNone/>
                      </a:pPr>
                      <a:r>
                        <a:rPr lang="zh-CN" altLang="en-US" sz="1400" spc="120" dirty="0">
                          <a:solidFill>
                            <a:srgbClr val="2F5597"/>
                          </a:solidFill>
                          <a:latin typeface="微软雅黑" panose="020B0503020204020204" charset="-122"/>
                          <a:ea typeface="微软雅黑" panose="020B0503020204020204" charset="-122"/>
                          <a:sym typeface="+mn-ea"/>
                        </a:rPr>
                        <a:t>删除</a:t>
                      </a:r>
                      <a:endParaRPr lang="zh-CN" altLang="en-US" sz="1400" b="0" spc="120" dirty="0">
                        <a:solidFill>
                          <a:srgbClr val="2F5597"/>
                        </a:solidFill>
                        <a:latin typeface="微软雅黑" panose="020B0503020204020204" charset="-122"/>
                        <a:ea typeface="微软雅黑" panose="020B0503020204020204" charset="-122"/>
                        <a:sym typeface="+mn-ea"/>
                      </a:endParaRPr>
                    </a:p>
                  </a:txBody>
                  <a:tcPr marL="177800" marR="177800" marT="107950" marB="107950"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solidFill>
                      <a:srgbClr val="F2F2F2"/>
                    </a:solidFill>
                  </a:tcPr>
                </a:tc>
                <a:extLst>
                  <a:ext uri="{0D108BD9-81ED-4DB2-BD59-A6C34878D82A}">
                    <a16:rowId xmlns:a16="http://schemas.microsoft.com/office/drawing/2014/main" val="10005"/>
                  </a:ext>
                </a:extLst>
              </a:tr>
              <a:tr h="713419">
                <a:tc>
                  <a:txBody>
                    <a:bodyPr/>
                    <a:lstStyle/>
                    <a:p>
                      <a:pPr indent="0" algn="l">
                        <a:lnSpc>
                          <a:spcPct val="120000"/>
                        </a:lnSpc>
                        <a:spcBef>
                          <a:spcPts val="0"/>
                        </a:spcBef>
                        <a:spcAft>
                          <a:spcPts val="0"/>
                        </a:spcAft>
                        <a:buNone/>
                      </a:pPr>
                      <a:r>
                        <a:rPr lang="en-US" altLang="zh-CN" sz="1400" b="0" kern="1200" spc="120" dirty="0">
                          <a:solidFill>
                            <a:srgbClr val="2F5597"/>
                          </a:solidFill>
                          <a:latin typeface="微软雅黑" panose="020B0503020204020204" charset="-122"/>
                          <a:ea typeface="微软雅黑" panose="020B0503020204020204" charset="-122"/>
                          <a:cs typeface="+mn-cs"/>
                        </a:rPr>
                        <a:t>推荐对象应具有1年以上的团龄,推优的比例一般不超过团支部人数的20%,每次推荐有效期为2年。</a:t>
                      </a:r>
                    </a:p>
                  </a:txBody>
                  <a:tcPr marL="177800" marR="177800" marT="107950" marB="107950" anchor="ctr">
                    <a:lnL w="9525">
                      <a:solidFill>
                        <a:srgbClr val="646464"/>
                      </a:solidFill>
                      <a:prstDash val="sysDash"/>
                    </a:lnL>
                    <a:lnR w="9525" cap="flat" cmpd="sng" algn="ctr">
                      <a:solidFill>
                        <a:srgbClr val="646464"/>
                      </a:solidFill>
                      <a:prstDash val="sysDash"/>
                      <a:round/>
                      <a:headEnd type="none" w="med" len="med"/>
                      <a:tailEnd type="none" w="med" len="med"/>
                    </a:lnR>
                    <a:lnT w="28575" cap="flat" cmpd="sng" algn="ctr">
                      <a:solidFill>
                        <a:srgbClr val="646464"/>
                      </a:solidFill>
                      <a:prstDash val="solid"/>
                      <a:round/>
                      <a:headEnd type="none" w="med" len="med"/>
                      <a:tailEnd type="none" w="med" len="med"/>
                    </a:lnT>
                    <a:lnB w="28575">
                      <a:solidFill>
                        <a:srgbClr val="646464"/>
                      </a:solidFill>
                      <a:prstDash val="solid"/>
                    </a:lnB>
                    <a:solidFill>
                      <a:srgbClr val="F2F2F2"/>
                    </a:solidFill>
                  </a:tcPr>
                </a:tc>
                <a:tc>
                  <a:txBody>
                    <a:bodyPr/>
                    <a:lstStyle/>
                    <a:p>
                      <a:pPr indent="0" algn="ctr">
                        <a:lnSpc>
                          <a:spcPct val="120000"/>
                        </a:lnSpc>
                        <a:spcBef>
                          <a:spcPts val="0"/>
                        </a:spcBef>
                        <a:spcAft>
                          <a:spcPts val="0"/>
                        </a:spcAft>
                        <a:buNone/>
                      </a:pPr>
                      <a:r>
                        <a:rPr lang="zh-CN" altLang="en-US" sz="1400" b="1" spc="120" dirty="0">
                          <a:solidFill>
                            <a:srgbClr val="C00000"/>
                          </a:solidFill>
                          <a:latin typeface="微软雅黑" panose="020B0503020204020204" charset="-122"/>
                          <a:ea typeface="微软雅黑" panose="020B0503020204020204" charset="-122"/>
                          <a:cs typeface="微软雅黑" panose="020B0503020204020204" charset="-122"/>
                          <a:sym typeface="+mn-ea"/>
                        </a:rPr>
                        <a:t>不符合校情</a:t>
                      </a:r>
                      <a:endParaRPr lang="en-US" altLang="zh-CN" sz="1400" b="1" spc="120"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indent="0" algn="ctr">
                        <a:lnSpc>
                          <a:spcPct val="120000"/>
                        </a:lnSpc>
                        <a:spcBef>
                          <a:spcPts val="0"/>
                        </a:spcBef>
                        <a:spcAft>
                          <a:spcPts val="0"/>
                        </a:spcAft>
                        <a:buNone/>
                      </a:pPr>
                      <a:r>
                        <a:rPr lang="zh-CN" altLang="en-US" sz="1400" b="1" spc="120" dirty="0">
                          <a:solidFill>
                            <a:srgbClr val="C00000"/>
                          </a:solidFill>
                          <a:latin typeface="微软雅黑" panose="020B0503020204020204" charset="-122"/>
                          <a:ea typeface="微软雅黑" panose="020B0503020204020204" charset="-122"/>
                          <a:cs typeface="微软雅黑" panose="020B0503020204020204" charset="-122"/>
                          <a:sym typeface="+mn-ea"/>
                        </a:rPr>
                        <a:t>删除</a:t>
                      </a:r>
                    </a:p>
                  </a:txBody>
                  <a:tcPr marL="177800" marR="177800" marT="107950" marB="107950" anchor="ctr">
                    <a:lnL w="9525">
                      <a:solidFill>
                        <a:srgbClr val="646464"/>
                      </a:solidFill>
                      <a:prstDash val="sysDash"/>
                    </a:lnL>
                    <a:lnR w="9525">
                      <a:solidFill>
                        <a:srgbClr val="646464"/>
                      </a:solidFill>
                      <a:prstDash val="sysDash"/>
                    </a:lnR>
                    <a:lnT w="28575" cap="flat" cmpd="sng" algn="ctr">
                      <a:solidFill>
                        <a:srgbClr val="646464"/>
                      </a:solidFill>
                      <a:prstDash val="solid"/>
                      <a:round/>
                      <a:headEnd type="none" w="med" len="med"/>
                      <a:tailEnd type="none" w="med" len="med"/>
                    </a:lnT>
                    <a:lnB w="28575">
                      <a:solidFill>
                        <a:srgbClr val="646464"/>
                      </a:solidFill>
                      <a:prstDash val="solid"/>
                    </a:lnB>
                    <a:solidFill>
                      <a:srgbClr val="F2F2F2"/>
                    </a:solidFill>
                  </a:tcPr>
                </a:tc>
                <a:extLst>
                  <a:ext uri="{0D108BD9-81ED-4DB2-BD59-A6C34878D82A}">
                    <a16:rowId xmlns:a16="http://schemas.microsoft.com/office/drawing/2014/main" val="10006"/>
                  </a:ext>
                </a:extLst>
              </a:tr>
            </a:tbl>
          </a:graphicData>
        </a:graphic>
      </p:graphicFrame>
      <p:sp>
        <p:nvSpPr>
          <p:cNvPr id="5" name="矩形: 圆角 1"/>
          <p:cNvSpPr/>
          <p:nvPr/>
        </p:nvSpPr>
        <p:spPr>
          <a:xfrm rot="2700000">
            <a:off x="374186" y="238466"/>
            <a:ext cx="446955" cy="446955"/>
          </a:xfrm>
          <a:prstGeom prst="roundRect">
            <a:avLst/>
          </a:prstGeom>
          <a:solidFill>
            <a:srgbClr val="2F5597"/>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eaLnBrk="1" fontAlgn="auto" hangingPunct="1">
              <a:spcBef>
                <a:spcPts val="0"/>
              </a:spcBef>
              <a:spcAft>
                <a:spcPts val="0"/>
              </a:spcAft>
            </a:pPr>
            <a:endParaRPr lang="zh-CN" altLang="en-US" sz="1600">
              <a:solidFill>
                <a:srgbClr val="FFFFFF"/>
              </a:solidFill>
              <a:latin typeface="Arial" panose="020B0604020202020204"/>
              <a:ea typeface="微软雅黑" panose="020B0503020204020204" charset="-122"/>
            </a:endParaRPr>
          </a:p>
        </p:txBody>
      </p:sp>
      <p:sp>
        <p:nvSpPr>
          <p:cNvPr id="6" name="文本框 5"/>
          <p:cNvSpPr txBox="1"/>
          <p:nvPr/>
        </p:nvSpPr>
        <p:spPr>
          <a:xfrm>
            <a:off x="366572" y="277936"/>
            <a:ext cx="470000" cy="400110"/>
          </a:xfrm>
          <a:prstGeom prst="rect">
            <a:avLst/>
          </a:prstGeom>
          <a:noFill/>
        </p:spPr>
        <p:txBody>
          <a:bodyPr wrap="none" rtlCol="0">
            <a:spAutoFit/>
          </a:bodyPr>
          <a:lstStyle/>
          <a:p>
            <a:pPr algn="ctr" defTabSz="671830" eaLnBrk="1" fontAlgn="auto" hangingPunct="1">
              <a:spcBef>
                <a:spcPts val="0"/>
              </a:spcBef>
              <a:spcAft>
                <a:spcPts val="0"/>
              </a:spcAft>
            </a:pPr>
            <a:r>
              <a:rPr lang="en-US" altLang="zh-CN" sz="2000" b="1" dirty="0">
                <a:solidFill>
                  <a:srgbClr val="FFFFFF"/>
                </a:solidFill>
                <a:latin typeface="Arial" panose="020B0604020202020204"/>
                <a:ea typeface="微软雅黑" panose="020B0503020204020204" charset="-122"/>
              </a:rPr>
              <a:t>07</a:t>
            </a:r>
            <a:endParaRPr lang="en-US" sz="3200" b="1" dirty="0">
              <a:solidFill>
                <a:srgbClr val="FFFFFF"/>
              </a:solidFill>
              <a:latin typeface="Arial" panose="020B0604020202020204"/>
              <a:ea typeface="微软雅黑" panose="020B0503020204020204" charset="-122"/>
            </a:endParaRPr>
          </a:p>
        </p:txBody>
      </p:sp>
      <p:sp>
        <p:nvSpPr>
          <p:cNvPr id="7" name="文本框 11"/>
          <p:cNvSpPr txBox="1"/>
          <p:nvPr/>
        </p:nvSpPr>
        <p:spPr>
          <a:xfrm>
            <a:off x="1034415" y="177165"/>
            <a:ext cx="4243263" cy="523220"/>
          </a:xfrm>
          <a:prstGeom prst="rect">
            <a:avLst/>
          </a:prstGeom>
          <a:noFill/>
        </p:spPr>
        <p:txBody>
          <a:bodyPr wrap="square" rtlCol="0">
            <a:spAutoFit/>
          </a:bodyPr>
          <a:lstStyle/>
          <a:p>
            <a:r>
              <a:rPr lang="zh-CN" altLang="en-US" sz="2800" b="1" dirty="0">
                <a:solidFill>
                  <a:srgbClr val="2F5597"/>
                </a:solidFill>
                <a:latin typeface="微软雅黑" panose="020B0503020204020204" charset="-122"/>
                <a:ea typeface="微软雅黑" panose="020B0503020204020204" charset="-122"/>
              </a:rPr>
              <a:t>推优入党：文件解读</a:t>
            </a:r>
          </a:p>
        </p:txBody>
      </p:sp>
    </p:spTree>
    <p:custDataLst>
      <p:tags r:id="rId1"/>
    </p:custDataLst>
    <p:extLst>
      <p:ext uri="{BB962C8B-B14F-4D97-AF65-F5344CB8AC3E}">
        <p14:creationId xmlns:p14="http://schemas.microsoft.com/office/powerpoint/2010/main" val="2853362904"/>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内容占位符 2">
            <a:extLst>
              <a:ext uri="{FF2B5EF4-FFF2-40B4-BE49-F238E27FC236}">
                <a16:creationId xmlns:a16="http://schemas.microsoft.com/office/drawing/2014/main" id="{CB88164E-DBC8-44EA-A792-1B5441806F85}"/>
              </a:ext>
            </a:extLst>
          </p:cNvPr>
          <p:cNvSpPr txBox="1">
            <a:spLocks/>
          </p:cNvSpPr>
          <p:nvPr/>
        </p:nvSpPr>
        <p:spPr>
          <a:xfrm>
            <a:off x="1034415" y="1017923"/>
            <a:ext cx="10198370" cy="5232902"/>
          </a:xfrm>
          <a:prstGeom prst="rect">
            <a:avLst/>
          </a:prstGeom>
        </p:spPr>
        <p:txBody>
          <a:bodyP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zh-CN" altLang="en-US" sz="2000" b="1" dirty="0">
                <a:solidFill>
                  <a:srgbClr val="2F5597"/>
                </a:solidFill>
                <a:latin typeface="微软雅黑" panose="020B0503020204020204" charset="-122"/>
                <a:ea typeface="微软雅黑" panose="020B0503020204020204" charset="-122"/>
              </a:rPr>
              <a:t>第二章 “推优”对象和推荐条件</a:t>
            </a:r>
            <a:endParaRPr lang="en-US" altLang="zh-CN" sz="2000" b="1" dirty="0">
              <a:solidFill>
                <a:srgbClr val="2F5597"/>
              </a:solidFill>
              <a:latin typeface="微软雅黑" panose="020B0503020204020204" charset="-122"/>
              <a:ea typeface="微软雅黑" panose="020B0503020204020204" charset="-122"/>
            </a:endParaRPr>
          </a:p>
          <a:p>
            <a:pPr marL="0" indent="0">
              <a:lnSpc>
                <a:spcPct val="150000"/>
              </a:lnSpc>
              <a:buFont typeface="Arial" panose="020B0604020202020204" pitchFamily="34" charset="0"/>
              <a:buNone/>
            </a:pPr>
            <a:r>
              <a:rPr lang="zh-CN" altLang="en-US" sz="2000" b="1" dirty="0">
                <a:solidFill>
                  <a:srgbClr val="2F5597"/>
                </a:solidFill>
                <a:latin typeface="微软雅黑" panose="020B0503020204020204" charset="-122"/>
                <a:ea typeface="微软雅黑" panose="020B0503020204020204" charset="-122"/>
              </a:rPr>
              <a:t>     第五条 </a:t>
            </a:r>
            <a:endParaRPr lang="en-US" altLang="zh-CN" sz="2000" b="1" dirty="0">
              <a:solidFill>
                <a:srgbClr val="2F5597"/>
              </a:solidFill>
              <a:latin typeface="微软雅黑" panose="020B0503020204020204" charset="-122"/>
              <a:ea typeface="微软雅黑" panose="020B0503020204020204" charset="-122"/>
            </a:endParaRPr>
          </a:p>
          <a:p>
            <a:pPr marL="0" indent="457200">
              <a:lnSpc>
                <a:spcPct val="150000"/>
              </a:lnSpc>
              <a:buFont typeface="Arial" panose="020B0604020202020204" pitchFamily="34" charset="0"/>
              <a:buNone/>
            </a:pPr>
            <a:r>
              <a:rPr lang="zh-CN" altLang="en-US" sz="2000" dirty="0">
                <a:solidFill>
                  <a:srgbClr val="2F5597"/>
                </a:solidFill>
                <a:latin typeface="微软雅黑" panose="020B0503020204020204" charset="-122"/>
                <a:ea typeface="微软雅黑" panose="020B0503020204020204" charset="-122"/>
              </a:rPr>
              <a:t>凡年龄在 </a:t>
            </a:r>
            <a:r>
              <a:rPr lang="en-US" altLang="zh-CN" sz="2000" dirty="0">
                <a:solidFill>
                  <a:srgbClr val="2F5597"/>
                </a:solidFill>
                <a:latin typeface="微软雅黑" panose="020B0503020204020204" charset="-122"/>
                <a:ea typeface="微软雅黑" panose="020B0503020204020204" charset="-122"/>
              </a:rPr>
              <a:t>18 </a:t>
            </a:r>
            <a:r>
              <a:rPr lang="zh-CN" altLang="en-US" sz="2000" dirty="0">
                <a:solidFill>
                  <a:srgbClr val="2F5597"/>
                </a:solidFill>
                <a:latin typeface="微软雅黑" panose="020B0503020204020204" charset="-122"/>
                <a:ea typeface="微软雅黑" panose="020B0503020204020204" charset="-122"/>
              </a:rPr>
              <a:t>周岁以上、自愿申请加入中国共产党、递交了入党申请书的团员，经团校结业，所在团支部评议报上级团组织通过，均可推荐作为入党积极分子。</a:t>
            </a:r>
          </a:p>
          <a:p>
            <a:pPr marL="0" indent="457200">
              <a:lnSpc>
                <a:spcPct val="150000"/>
              </a:lnSpc>
              <a:buFont typeface="Arial" panose="020B0604020202020204" pitchFamily="34" charset="0"/>
              <a:buNone/>
            </a:pPr>
            <a:r>
              <a:rPr lang="zh-CN" altLang="en-US" sz="2000" b="1" dirty="0">
                <a:solidFill>
                  <a:srgbClr val="2F5597"/>
                </a:solidFill>
                <a:latin typeface="微软雅黑" panose="020B0503020204020204" charset="-122"/>
                <a:ea typeface="微软雅黑" panose="020B0503020204020204" charset="-122"/>
              </a:rPr>
              <a:t>第六条 </a:t>
            </a:r>
            <a:endParaRPr lang="en-US" altLang="zh-CN" sz="2000" b="1" dirty="0">
              <a:solidFill>
                <a:srgbClr val="2F5597"/>
              </a:solidFill>
              <a:latin typeface="微软雅黑" panose="020B0503020204020204" charset="-122"/>
              <a:ea typeface="微软雅黑" panose="020B0503020204020204" charset="-122"/>
            </a:endParaRPr>
          </a:p>
          <a:p>
            <a:pPr marL="0" indent="457200">
              <a:lnSpc>
                <a:spcPct val="150000"/>
              </a:lnSpc>
              <a:buFont typeface="Arial" panose="020B0604020202020204" pitchFamily="34" charset="0"/>
              <a:buNone/>
            </a:pPr>
            <a:r>
              <a:rPr lang="zh-CN" altLang="en-US" sz="2000" dirty="0">
                <a:solidFill>
                  <a:srgbClr val="2F5597"/>
                </a:solidFill>
                <a:latin typeface="微软雅黑" panose="020B0503020204020204" charset="-122"/>
                <a:ea typeface="微软雅黑" panose="020B0503020204020204" charset="-122"/>
              </a:rPr>
              <a:t>凡属下列情况之一者，</a:t>
            </a:r>
            <a:r>
              <a:rPr lang="zh-CN" altLang="en-US" sz="2000" b="1" dirty="0">
                <a:solidFill>
                  <a:srgbClr val="2F5597"/>
                </a:solidFill>
                <a:latin typeface="微软雅黑" panose="020B0503020204020204" charset="-122"/>
                <a:ea typeface="微软雅黑" panose="020B0503020204020204" charset="-122"/>
              </a:rPr>
              <a:t>优先推荐</a:t>
            </a:r>
            <a:r>
              <a:rPr lang="zh-CN" altLang="en-US" sz="2000" dirty="0">
                <a:solidFill>
                  <a:srgbClr val="2F5597"/>
                </a:solidFill>
                <a:latin typeface="微软雅黑" panose="020B0503020204020204" charset="-122"/>
                <a:ea typeface="微软雅黑" panose="020B0503020204020204" charset="-122"/>
              </a:rPr>
              <a:t>：在德、智、体、美、劳等方面成绩突出，得到广大师生认可；在政治思想、道德品行、发挥作用、执行纪律上起到引领示范作用；获得校优秀共青团员、优秀共青团干部等荣誉称号；在弘扬社会主义核心价值观方面表现优异，能够树立榜样。</a:t>
            </a:r>
          </a:p>
        </p:txBody>
      </p:sp>
      <p:sp>
        <p:nvSpPr>
          <p:cNvPr id="4" name="矩形: 圆角 1"/>
          <p:cNvSpPr/>
          <p:nvPr/>
        </p:nvSpPr>
        <p:spPr>
          <a:xfrm rot="2700000">
            <a:off x="374186" y="238466"/>
            <a:ext cx="446955" cy="446955"/>
          </a:xfrm>
          <a:prstGeom prst="roundRect">
            <a:avLst/>
          </a:prstGeom>
          <a:solidFill>
            <a:srgbClr val="2F5597"/>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eaLnBrk="1" fontAlgn="auto" hangingPunct="1">
              <a:spcBef>
                <a:spcPts val="0"/>
              </a:spcBef>
              <a:spcAft>
                <a:spcPts val="0"/>
              </a:spcAft>
            </a:pPr>
            <a:endParaRPr lang="zh-CN" altLang="en-US" sz="1600">
              <a:solidFill>
                <a:srgbClr val="FFFFFF"/>
              </a:solidFill>
              <a:latin typeface="Arial" panose="020B0604020202020204"/>
              <a:ea typeface="微软雅黑" panose="020B0503020204020204" charset="-122"/>
            </a:endParaRPr>
          </a:p>
        </p:txBody>
      </p:sp>
      <p:sp>
        <p:nvSpPr>
          <p:cNvPr id="5" name="文本框 4"/>
          <p:cNvSpPr txBox="1"/>
          <p:nvPr/>
        </p:nvSpPr>
        <p:spPr>
          <a:xfrm>
            <a:off x="366572" y="277936"/>
            <a:ext cx="470000" cy="400110"/>
          </a:xfrm>
          <a:prstGeom prst="rect">
            <a:avLst/>
          </a:prstGeom>
          <a:noFill/>
        </p:spPr>
        <p:txBody>
          <a:bodyPr wrap="none" rtlCol="0">
            <a:spAutoFit/>
          </a:bodyPr>
          <a:lstStyle/>
          <a:p>
            <a:pPr algn="ctr" defTabSz="671830" eaLnBrk="1" fontAlgn="auto" hangingPunct="1">
              <a:spcBef>
                <a:spcPts val="0"/>
              </a:spcBef>
              <a:spcAft>
                <a:spcPts val="0"/>
              </a:spcAft>
            </a:pPr>
            <a:r>
              <a:rPr lang="en-US" altLang="zh-CN" sz="2000" b="1" dirty="0">
                <a:solidFill>
                  <a:srgbClr val="FFFFFF"/>
                </a:solidFill>
                <a:latin typeface="Arial" panose="020B0604020202020204"/>
                <a:ea typeface="微软雅黑" panose="020B0503020204020204" charset="-122"/>
              </a:rPr>
              <a:t>07</a:t>
            </a:r>
            <a:endParaRPr lang="en-US" sz="3200" b="1" dirty="0">
              <a:solidFill>
                <a:srgbClr val="FFFFFF"/>
              </a:solidFill>
              <a:latin typeface="Arial" panose="020B0604020202020204"/>
              <a:ea typeface="微软雅黑" panose="020B0503020204020204" charset="-122"/>
            </a:endParaRPr>
          </a:p>
        </p:txBody>
      </p:sp>
      <p:sp>
        <p:nvSpPr>
          <p:cNvPr id="6" name="文本框 11"/>
          <p:cNvSpPr txBox="1"/>
          <p:nvPr/>
        </p:nvSpPr>
        <p:spPr>
          <a:xfrm>
            <a:off x="1034415" y="177165"/>
            <a:ext cx="4243263" cy="523220"/>
          </a:xfrm>
          <a:prstGeom prst="rect">
            <a:avLst/>
          </a:prstGeom>
          <a:noFill/>
        </p:spPr>
        <p:txBody>
          <a:bodyPr wrap="square" rtlCol="0">
            <a:spAutoFit/>
          </a:bodyPr>
          <a:lstStyle/>
          <a:p>
            <a:r>
              <a:rPr lang="zh-CN" altLang="en-US" sz="2800" b="1" dirty="0">
                <a:solidFill>
                  <a:srgbClr val="2F5597"/>
                </a:solidFill>
                <a:latin typeface="微软雅黑" panose="020B0503020204020204" charset="-122"/>
                <a:ea typeface="微软雅黑" panose="020B0503020204020204" charset="-122"/>
              </a:rPr>
              <a:t>推优入党：文件解读</a:t>
            </a:r>
          </a:p>
        </p:txBody>
      </p:sp>
    </p:spTree>
    <p:custDataLst>
      <p:tags r:id="rId1"/>
    </p:custDataLst>
    <p:extLst>
      <p:ext uri="{BB962C8B-B14F-4D97-AF65-F5344CB8AC3E}">
        <p14:creationId xmlns:p14="http://schemas.microsoft.com/office/powerpoint/2010/main" val="2797826911"/>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内容占位符 2">
            <a:extLst>
              <a:ext uri="{FF2B5EF4-FFF2-40B4-BE49-F238E27FC236}">
                <a16:creationId xmlns:a16="http://schemas.microsoft.com/office/drawing/2014/main" id="{CB88164E-DBC8-44EA-A792-1B5441806F85}"/>
              </a:ext>
            </a:extLst>
          </p:cNvPr>
          <p:cNvSpPr txBox="1">
            <a:spLocks/>
          </p:cNvSpPr>
          <p:nvPr/>
        </p:nvSpPr>
        <p:spPr>
          <a:xfrm>
            <a:off x="1034415" y="995889"/>
            <a:ext cx="10374640" cy="5232902"/>
          </a:xfrm>
          <a:prstGeom prst="rect">
            <a:avLst/>
          </a:prstGeom>
        </p:spPr>
        <p:txBody>
          <a:bodyP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zh-CN" altLang="en-US" sz="2000" b="1" dirty="0">
                <a:solidFill>
                  <a:srgbClr val="2F5597"/>
                </a:solidFill>
                <a:latin typeface="微软雅黑" panose="020B0503020204020204" charset="-122"/>
                <a:ea typeface="微软雅黑" panose="020B0503020204020204" charset="-122"/>
              </a:rPr>
              <a:t>第二章 “推优”对象和推荐条件</a:t>
            </a:r>
            <a:endParaRPr lang="en-US" altLang="zh-CN" sz="2000" b="1" dirty="0">
              <a:solidFill>
                <a:srgbClr val="2F5597"/>
              </a:solidFill>
              <a:latin typeface="微软雅黑" panose="020B0503020204020204" charset="-122"/>
              <a:ea typeface="微软雅黑" panose="020B0503020204020204" charset="-122"/>
            </a:endParaRPr>
          </a:p>
          <a:p>
            <a:pPr marL="0" indent="0">
              <a:lnSpc>
                <a:spcPct val="150000"/>
              </a:lnSpc>
              <a:buFont typeface="Arial" panose="020B0604020202020204" pitchFamily="34" charset="0"/>
              <a:buNone/>
            </a:pPr>
            <a:r>
              <a:rPr lang="zh-CN" altLang="en-US" sz="2000" b="1" dirty="0">
                <a:solidFill>
                  <a:srgbClr val="2F5597"/>
                </a:solidFill>
                <a:latin typeface="微软雅黑" panose="020B0503020204020204" charset="-122"/>
                <a:ea typeface="微软雅黑" panose="020B0503020204020204" charset="-122"/>
              </a:rPr>
              <a:t>     第七条 </a:t>
            </a:r>
            <a:endParaRPr lang="en-US" altLang="zh-CN" sz="2000" b="1" dirty="0">
              <a:solidFill>
                <a:srgbClr val="2F5597"/>
              </a:solidFill>
              <a:latin typeface="微软雅黑" panose="020B0503020204020204" charset="-122"/>
              <a:ea typeface="微软雅黑" panose="020B0503020204020204" charset="-122"/>
            </a:endParaRPr>
          </a:p>
          <a:p>
            <a:pPr marL="0" indent="0">
              <a:lnSpc>
                <a:spcPct val="150000"/>
              </a:lnSpc>
              <a:buFont typeface="Arial" panose="020B0604020202020204" pitchFamily="34" charset="0"/>
              <a:buNone/>
            </a:pPr>
            <a:r>
              <a:rPr lang="zh-CN" altLang="en-US" sz="2000" b="1" dirty="0">
                <a:solidFill>
                  <a:srgbClr val="2F5597"/>
                </a:solidFill>
                <a:latin typeface="微软雅黑" panose="020B0503020204020204" charset="-122"/>
                <a:ea typeface="微软雅黑" panose="020B0503020204020204" charset="-122"/>
              </a:rPr>
              <a:t>      凡属下列情况之一者，不予“推优”：</a:t>
            </a:r>
            <a:endParaRPr lang="en-US" altLang="zh-CN" sz="2000" b="1" dirty="0">
              <a:solidFill>
                <a:srgbClr val="2F5597"/>
              </a:solidFill>
              <a:latin typeface="微软雅黑" panose="020B0503020204020204" charset="-122"/>
              <a:ea typeface="微软雅黑" panose="020B0503020204020204" charset="-122"/>
            </a:endParaRPr>
          </a:p>
          <a:p>
            <a:pPr marL="0" indent="457200">
              <a:lnSpc>
                <a:spcPct val="150000"/>
              </a:lnSpc>
              <a:buFont typeface="Arial" panose="020B0604020202020204" pitchFamily="34" charset="0"/>
              <a:buNone/>
            </a:pPr>
            <a:r>
              <a:rPr lang="zh-CN" altLang="en-US" sz="2000" dirty="0">
                <a:solidFill>
                  <a:srgbClr val="2F5597"/>
                </a:solidFill>
                <a:latin typeface="微软雅黑" panose="020B0503020204020204" charset="-122"/>
                <a:ea typeface="微软雅黑" panose="020B0503020204020204" charset="-122"/>
              </a:rPr>
              <a:t>对马克思主义缺乏信仰、不具有共产主义觉悟的；</a:t>
            </a:r>
            <a:endParaRPr lang="en-US" altLang="zh-CN" sz="2000" dirty="0">
              <a:solidFill>
                <a:srgbClr val="2F5597"/>
              </a:solidFill>
              <a:latin typeface="微软雅黑" panose="020B0503020204020204" charset="-122"/>
              <a:ea typeface="微软雅黑" panose="020B0503020204020204" charset="-122"/>
            </a:endParaRPr>
          </a:p>
          <a:p>
            <a:pPr marL="0" indent="457200">
              <a:lnSpc>
                <a:spcPct val="150000"/>
              </a:lnSpc>
              <a:buFont typeface="Arial" panose="020B0604020202020204" pitchFamily="34" charset="0"/>
              <a:buNone/>
            </a:pPr>
            <a:r>
              <a:rPr lang="zh-CN" altLang="en-US" sz="2000" dirty="0">
                <a:solidFill>
                  <a:srgbClr val="2F5597"/>
                </a:solidFill>
                <a:latin typeface="微软雅黑" panose="020B0503020204020204" charset="-122"/>
                <a:ea typeface="微软雅黑" panose="020B0503020204020204" charset="-122"/>
              </a:rPr>
              <a:t>在重大政治斗争中立场不坚定、态度不坚决的；</a:t>
            </a:r>
            <a:endParaRPr lang="en-US" altLang="zh-CN" sz="2000" dirty="0">
              <a:solidFill>
                <a:srgbClr val="2F5597"/>
              </a:solidFill>
              <a:latin typeface="微软雅黑" panose="020B0503020204020204" charset="-122"/>
              <a:ea typeface="微软雅黑" panose="020B0503020204020204" charset="-122"/>
            </a:endParaRPr>
          </a:p>
          <a:p>
            <a:pPr marL="0" indent="457200">
              <a:lnSpc>
                <a:spcPct val="150000"/>
              </a:lnSpc>
              <a:buFont typeface="Arial" panose="020B0604020202020204" pitchFamily="34" charset="0"/>
              <a:buNone/>
            </a:pPr>
            <a:r>
              <a:rPr lang="zh-CN" altLang="en-US" sz="2000" dirty="0">
                <a:solidFill>
                  <a:srgbClr val="2F5597"/>
                </a:solidFill>
                <a:latin typeface="微软雅黑" panose="020B0503020204020204" charset="-122"/>
                <a:ea typeface="微软雅黑" panose="020B0503020204020204" charset="-122"/>
              </a:rPr>
              <a:t>传播反党反社会主义言论的；</a:t>
            </a:r>
            <a:endParaRPr lang="en-US" altLang="zh-CN" sz="2000" dirty="0">
              <a:solidFill>
                <a:srgbClr val="2F5597"/>
              </a:solidFill>
              <a:latin typeface="微软雅黑" panose="020B0503020204020204" charset="-122"/>
              <a:ea typeface="微软雅黑" panose="020B0503020204020204" charset="-122"/>
            </a:endParaRPr>
          </a:p>
          <a:p>
            <a:pPr marL="0" indent="457200">
              <a:lnSpc>
                <a:spcPct val="150000"/>
              </a:lnSpc>
              <a:buFont typeface="Arial" panose="020B0604020202020204" pitchFamily="34" charset="0"/>
              <a:buNone/>
            </a:pPr>
            <a:r>
              <a:rPr lang="zh-CN" altLang="en-US" sz="2000" dirty="0">
                <a:solidFill>
                  <a:srgbClr val="2F5597"/>
                </a:solidFill>
                <a:latin typeface="微软雅黑" panose="020B0503020204020204" charset="-122"/>
                <a:ea typeface="微软雅黑" panose="020B0503020204020204" charset="-122"/>
              </a:rPr>
              <a:t>有违反校规校纪或国家法律法规的；</a:t>
            </a:r>
            <a:endParaRPr lang="en-US" altLang="zh-CN" sz="2000" dirty="0">
              <a:solidFill>
                <a:srgbClr val="2F5597"/>
              </a:solidFill>
              <a:latin typeface="微软雅黑" panose="020B0503020204020204" charset="-122"/>
              <a:ea typeface="微软雅黑" panose="020B0503020204020204" charset="-122"/>
            </a:endParaRPr>
          </a:p>
          <a:p>
            <a:pPr marL="0" indent="457200">
              <a:lnSpc>
                <a:spcPct val="150000"/>
              </a:lnSpc>
              <a:buFont typeface="Arial" panose="020B0604020202020204" pitchFamily="34" charset="0"/>
              <a:buNone/>
            </a:pPr>
            <a:r>
              <a:rPr lang="zh-CN" altLang="en-US" sz="2000" dirty="0">
                <a:solidFill>
                  <a:srgbClr val="2F5597"/>
                </a:solidFill>
                <a:latin typeface="微软雅黑" panose="020B0503020204020204" charset="-122"/>
                <a:ea typeface="微软雅黑" panose="020B0503020204020204" charset="-122"/>
              </a:rPr>
              <a:t>不能起到带头引领作用，同学意见较大的；</a:t>
            </a:r>
            <a:endParaRPr lang="en-US" altLang="zh-CN" sz="2000" dirty="0">
              <a:solidFill>
                <a:srgbClr val="2F5597"/>
              </a:solidFill>
              <a:latin typeface="微软雅黑" panose="020B0503020204020204" charset="-122"/>
              <a:ea typeface="微软雅黑" panose="020B0503020204020204" charset="-122"/>
            </a:endParaRPr>
          </a:p>
          <a:p>
            <a:pPr marL="0" indent="457200">
              <a:lnSpc>
                <a:spcPct val="150000"/>
              </a:lnSpc>
              <a:buFont typeface="Arial" panose="020B0604020202020204" pitchFamily="34" charset="0"/>
              <a:buNone/>
            </a:pPr>
            <a:r>
              <a:rPr lang="zh-CN" altLang="en-US" sz="2000" dirty="0">
                <a:solidFill>
                  <a:srgbClr val="2F5597"/>
                </a:solidFill>
                <a:latin typeface="微软雅黑" panose="020B0503020204020204" charset="-122"/>
                <a:ea typeface="微软雅黑" panose="020B0503020204020204" charset="-122"/>
              </a:rPr>
              <a:t>不积极参加“三会两制一课”、不按时缴纳团费、不接受团组织安排的工作任务的。</a:t>
            </a:r>
          </a:p>
        </p:txBody>
      </p:sp>
      <p:sp>
        <p:nvSpPr>
          <p:cNvPr id="4" name="矩形: 圆角 1"/>
          <p:cNvSpPr/>
          <p:nvPr/>
        </p:nvSpPr>
        <p:spPr>
          <a:xfrm rot="2700000">
            <a:off x="374186" y="238466"/>
            <a:ext cx="446955" cy="446955"/>
          </a:xfrm>
          <a:prstGeom prst="roundRect">
            <a:avLst/>
          </a:prstGeom>
          <a:solidFill>
            <a:srgbClr val="2F5597"/>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eaLnBrk="1" fontAlgn="auto" hangingPunct="1">
              <a:spcBef>
                <a:spcPts val="0"/>
              </a:spcBef>
              <a:spcAft>
                <a:spcPts val="0"/>
              </a:spcAft>
            </a:pPr>
            <a:endParaRPr lang="zh-CN" altLang="en-US" sz="1600">
              <a:solidFill>
                <a:srgbClr val="FFFFFF"/>
              </a:solidFill>
              <a:latin typeface="Arial" panose="020B0604020202020204"/>
              <a:ea typeface="微软雅黑" panose="020B0503020204020204" charset="-122"/>
            </a:endParaRPr>
          </a:p>
        </p:txBody>
      </p:sp>
      <p:sp>
        <p:nvSpPr>
          <p:cNvPr id="5" name="文本框 4"/>
          <p:cNvSpPr txBox="1"/>
          <p:nvPr/>
        </p:nvSpPr>
        <p:spPr>
          <a:xfrm>
            <a:off x="366572" y="277936"/>
            <a:ext cx="470000" cy="400110"/>
          </a:xfrm>
          <a:prstGeom prst="rect">
            <a:avLst/>
          </a:prstGeom>
          <a:noFill/>
        </p:spPr>
        <p:txBody>
          <a:bodyPr wrap="none" rtlCol="0">
            <a:spAutoFit/>
          </a:bodyPr>
          <a:lstStyle/>
          <a:p>
            <a:pPr algn="ctr" defTabSz="671830" eaLnBrk="1" fontAlgn="auto" hangingPunct="1">
              <a:spcBef>
                <a:spcPts val="0"/>
              </a:spcBef>
              <a:spcAft>
                <a:spcPts val="0"/>
              </a:spcAft>
            </a:pPr>
            <a:r>
              <a:rPr lang="en-US" altLang="zh-CN" sz="2000" b="1" dirty="0">
                <a:solidFill>
                  <a:srgbClr val="FFFFFF"/>
                </a:solidFill>
                <a:latin typeface="Arial" panose="020B0604020202020204"/>
                <a:ea typeface="微软雅黑" panose="020B0503020204020204" charset="-122"/>
              </a:rPr>
              <a:t>07</a:t>
            </a:r>
            <a:endParaRPr lang="en-US" sz="3200" b="1" dirty="0">
              <a:solidFill>
                <a:srgbClr val="FFFFFF"/>
              </a:solidFill>
              <a:latin typeface="Arial" panose="020B0604020202020204"/>
              <a:ea typeface="微软雅黑" panose="020B0503020204020204" charset="-122"/>
            </a:endParaRPr>
          </a:p>
        </p:txBody>
      </p:sp>
      <p:sp>
        <p:nvSpPr>
          <p:cNvPr id="6" name="文本框 11"/>
          <p:cNvSpPr txBox="1"/>
          <p:nvPr/>
        </p:nvSpPr>
        <p:spPr>
          <a:xfrm>
            <a:off x="1034415" y="177165"/>
            <a:ext cx="4243263" cy="523220"/>
          </a:xfrm>
          <a:prstGeom prst="rect">
            <a:avLst/>
          </a:prstGeom>
          <a:noFill/>
        </p:spPr>
        <p:txBody>
          <a:bodyPr wrap="square" rtlCol="0">
            <a:spAutoFit/>
          </a:bodyPr>
          <a:lstStyle/>
          <a:p>
            <a:r>
              <a:rPr lang="zh-CN" altLang="en-US" sz="2800" b="1" dirty="0">
                <a:solidFill>
                  <a:srgbClr val="2F5597"/>
                </a:solidFill>
                <a:latin typeface="微软雅黑" panose="020B0503020204020204" charset="-122"/>
                <a:ea typeface="微软雅黑" panose="020B0503020204020204" charset="-122"/>
              </a:rPr>
              <a:t>推优入党：文件解读</a:t>
            </a:r>
          </a:p>
        </p:txBody>
      </p:sp>
    </p:spTree>
    <p:custDataLst>
      <p:tags r:id="rId1"/>
    </p:custDataLst>
    <p:extLst>
      <p:ext uri="{BB962C8B-B14F-4D97-AF65-F5344CB8AC3E}">
        <p14:creationId xmlns:p14="http://schemas.microsoft.com/office/powerpoint/2010/main" val="889847328"/>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内容占位符 2">
            <a:extLst>
              <a:ext uri="{FF2B5EF4-FFF2-40B4-BE49-F238E27FC236}">
                <a16:creationId xmlns:a16="http://schemas.microsoft.com/office/drawing/2014/main" id="{5FF93E78-F2B1-4041-83A1-62F8F61E854C}"/>
              </a:ext>
            </a:extLst>
          </p:cNvPr>
          <p:cNvSpPr txBox="1">
            <a:spLocks/>
          </p:cNvSpPr>
          <p:nvPr/>
        </p:nvSpPr>
        <p:spPr>
          <a:xfrm>
            <a:off x="1261385" y="1062319"/>
            <a:ext cx="10133446" cy="2820114"/>
          </a:xfrm>
          <a:prstGeom prst="rect">
            <a:avLst/>
          </a:prstGeom>
          <a:ln>
            <a:solidFill>
              <a:srgbClr val="2F5597"/>
            </a:solidFill>
          </a:ln>
        </p:spPr>
        <p:txBody>
          <a:bodyP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0825" indent="-1520825">
              <a:lnSpc>
                <a:spcPct val="150000"/>
              </a:lnSpc>
              <a:spcBef>
                <a:spcPts val="0"/>
              </a:spcBef>
              <a:buNone/>
            </a:pPr>
            <a:r>
              <a:rPr lang="en-US" altLang="zh-CN" dirty="0">
                <a:solidFill>
                  <a:srgbClr val="2F5597"/>
                </a:solidFill>
                <a:latin typeface="微软雅黑" panose="020B0503020204020204" pitchFamily="34" charset="-122"/>
                <a:ea typeface="微软雅黑" panose="020B0503020204020204" pitchFamily="34" charset="-122"/>
              </a:rPr>
              <a:t>01. </a:t>
            </a:r>
            <a:r>
              <a:rPr lang="zh-CN" altLang="en-US" dirty="0">
                <a:solidFill>
                  <a:srgbClr val="2F5597"/>
                </a:solidFill>
                <a:latin typeface="微软雅黑" panose="020B0503020204020204" pitchFamily="34" charset="-122"/>
                <a:ea typeface="微软雅黑" panose="020B0503020204020204" pitchFamily="34" charset="-122"/>
              </a:rPr>
              <a:t>递交入党申请书</a:t>
            </a:r>
            <a:endParaRPr lang="en-US" altLang="zh-CN" dirty="0">
              <a:solidFill>
                <a:srgbClr val="2F5597"/>
              </a:solidFill>
              <a:latin typeface="微软雅黑" panose="020B0503020204020204" pitchFamily="34" charset="-122"/>
              <a:ea typeface="微软雅黑" panose="020B0503020204020204" pitchFamily="34" charset="-122"/>
            </a:endParaRPr>
          </a:p>
          <a:p>
            <a:pPr marL="1520825" indent="-1520825">
              <a:lnSpc>
                <a:spcPct val="150000"/>
              </a:lnSpc>
              <a:spcBef>
                <a:spcPts val="0"/>
              </a:spcBef>
              <a:buNone/>
            </a:pPr>
            <a:r>
              <a:rPr lang="en-US" altLang="zh-CN" dirty="0">
                <a:solidFill>
                  <a:srgbClr val="2F5597"/>
                </a:solidFill>
                <a:latin typeface="微软雅黑" panose="020B0503020204020204" pitchFamily="34" charset="-122"/>
                <a:ea typeface="微软雅黑" panose="020B0503020204020204" pitchFamily="34" charset="-122"/>
              </a:rPr>
              <a:t>    </a:t>
            </a:r>
            <a:r>
              <a:rPr lang="zh-CN" altLang="en-US" dirty="0">
                <a:solidFill>
                  <a:srgbClr val="C00000"/>
                </a:solidFill>
                <a:latin typeface="微软雅黑" panose="020B0503020204020204" pitchFamily="34" charset="-122"/>
                <a:ea typeface="微软雅黑" panose="020B0503020204020204" pitchFamily="34" charset="-122"/>
              </a:rPr>
              <a:t>条件：</a:t>
            </a:r>
            <a:r>
              <a:rPr lang="zh-CN" altLang="en-US" dirty="0">
                <a:solidFill>
                  <a:srgbClr val="2F5597"/>
                </a:solidFill>
                <a:latin typeface="微软雅黑" panose="020B0503020204020204" pitchFamily="34" charset="-122"/>
                <a:ea typeface="微软雅黑" panose="020B0503020204020204" pitchFamily="34" charset="-122"/>
              </a:rPr>
              <a:t>年满</a:t>
            </a:r>
            <a:r>
              <a:rPr lang="en-US" altLang="zh-CN" dirty="0">
                <a:solidFill>
                  <a:srgbClr val="2F5597"/>
                </a:solidFill>
                <a:latin typeface="微软雅黑" panose="020B0503020204020204" pitchFamily="34" charset="-122"/>
                <a:ea typeface="微软雅黑" panose="020B0503020204020204" pitchFamily="34" charset="-122"/>
              </a:rPr>
              <a:t>18</a:t>
            </a:r>
            <a:r>
              <a:rPr lang="zh-CN" altLang="en-US" dirty="0">
                <a:solidFill>
                  <a:srgbClr val="2F5597"/>
                </a:solidFill>
                <a:latin typeface="微软雅黑" panose="020B0503020204020204" pitchFamily="34" charset="-122"/>
                <a:ea typeface="微软雅黑" panose="020B0503020204020204" pitchFamily="34" charset="-122"/>
              </a:rPr>
              <a:t>岁的中国公民；承认党的纲领和章程；愿意参加党的一个组织并在其中积极工作；愿意执行党的决议；按期交纳党费。</a:t>
            </a:r>
            <a:endParaRPr lang="en-US" altLang="zh-CN" dirty="0">
              <a:solidFill>
                <a:srgbClr val="2F5597"/>
              </a:solidFill>
              <a:latin typeface="微软雅黑" panose="020B0503020204020204" pitchFamily="34" charset="-122"/>
              <a:ea typeface="微软雅黑" panose="020B0503020204020204" pitchFamily="34" charset="-122"/>
            </a:endParaRPr>
          </a:p>
          <a:p>
            <a:pPr marL="0" indent="0">
              <a:lnSpc>
                <a:spcPct val="150000"/>
              </a:lnSpc>
              <a:spcBef>
                <a:spcPts val="0"/>
              </a:spcBef>
              <a:buNone/>
            </a:pPr>
            <a:r>
              <a:rPr lang="zh-CN" altLang="en-US" dirty="0">
                <a:solidFill>
                  <a:srgbClr val="C00000"/>
                </a:solidFill>
                <a:latin typeface="微软雅黑" panose="020B0503020204020204" pitchFamily="34" charset="-122"/>
                <a:ea typeface="微软雅黑" panose="020B0503020204020204" pitchFamily="34" charset="-122"/>
              </a:rPr>
              <a:t>    要求：</a:t>
            </a:r>
            <a:r>
              <a:rPr lang="zh-CN" altLang="zh-CN" dirty="0">
                <a:solidFill>
                  <a:srgbClr val="2F5597"/>
                </a:solidFill>
                <a:latin typeface="微软雅黑" panose="020B0503020204020204" pitchFamily="34" charset="-122"/>
                <a:ea typeface="微软雅黑" panose="020B0503020204020204" pitchFamily="34" charset="-122"/>
              </a:rPr>
              <a:t>向工作、学习所在单位党组织提出入党申请</a:t>
            </a:r>
            <a:r>
              <a:rPr lang="zh-CN" altLang="en-US" dirty="0">
                <a:solidFill>
                  <a:srgbClr val="2F5597"/>
                </a:solidFill>
                <a:latin typeface="微软雅黑" panose="020B0503020204020204" pitchFamily="34" charset="-122"/>
                <a:ea typeface="微软雅黑" panose="020B0503020204020204" pitchFamily="34" charset="-122"/>
              </a:rPr>
              <a:t>。</a:t>
            </a:r>
            <a:endParaRPr lang="en-US" altLang="zh-CN" dirty="0">
              <a:solidFill>
                <a:srgbClr val="2F5597"/>
              </a:solidFill>
              <a:latin typeface="微软雅黑" panose="020B0503020204020204" pitchFamily="34" charset="-122"/>
              <a:ea typeface="微软雅黑" panose="020B0503020204020204" pitchFamily="34" charset="-122"/>
            </a:endParaRPr>
          </a:p>
          <a:p>
            <a:pPr marL="0" indent="0">
              <a:lnSpc>
                <a:spcPct val="150000"/>
              </a:lnSpc>
              <a:spcBef>
                <a:spcPts val="0"/>
              </a:spcBef>
              <a:buNone/>
            </a:pPr>
            <a:r>
              <a:rPr lang="zh-CN" altLang="en-US" dirty="0">
                <a:solidFill>
                  <a:srgbClr val="C00000"/>
                </a:solidFill>
                <a:latin typeface="微软雅黑" panose="020B0503020204020204" pitchFamily="34" charset="-122"/>
                <a:ea typeface="微软雅黑" panose="020B0503020204020204" pitchFamily="34" charset="-122"/>
              </a:rPr>
              <a:t>    注意：</a:t>
            </a:r>
            <a:r>
              <a:rPr lang="zh-CN" altLang="en-US" dirty="0">
                <a:solidFill>
                  <a:srgbClr val="2F5597"/>
                </a:solidFill>
                <a:latin typeface="微软雅黑" panose="020B0503020204020204" pitchFamily="34" charset="-122"/>
                <a:ea typeface="微软雅黑" panose="020B0503020204020204" pitchFamily="34" charset="-122"/>
              </a:rPr>
              <a:t>本人提出；书面申请。</a:t>
            </a:r>
          </a:p>
        </p:txBody>
      </p:sp>
      <p:sp>
        <p:nvSpPr>
          <p:cNvPr id="24" name="内容占位符 2">
            <a:extLst>
              <a:ext uri="{FF2B5EF4-FFF2-40B4-BE49-F238E27FC236}">
                <a16:creationId xmlns:a16="http://schemas.microsoft.com/office/drawing/2014/main" id="{2CB6C394-0C41-43D0-8C50-B697775180DF}"/>
              </a:ext>
            </a:extLst>
          </p:cNvPr>
          <p:cNvSpPr txBox="1">
            <a:spLocks/>
          </p:cNvSpPr>
          <p:nvPr/>
        </p:nvSpPr>
        <p:spPr>
          <a:xfrm>
            <a:off x="1261385" y="4367567"/>
            <a:ext cx="10133446" cy="2299933"/>
          </a:xfrm>
          <a:prstGeom prst="rect">
            <a:avLst/>
          </a:prstGeom>
          <a:ln>
            <a:solidFill>
              <a:srgbClr val="2F5597"/>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1520825" indent="-1520825">
              <a:lnSpc>
                <a:spcPct val="150000"/>
              </a:lnSpc>
              <a:spcBef>
                <a:spcPts val="0"/>
              </a:spcBef>
              <a:buNone/>
            </a:pPr>
            <a:r>
              <a:rPr lang="en-US" altLang="zh-CN" sz="2400" dirty="0">
                <a:solidFill>
                  <a:srgbClr val="2F5597"/>
                </a:solidFill>
                <a:latin typeface="微软雅黑" panose="020B0503020204020204" pitchFamily="34" charset="-122"/>
                <a:ea typeface="微软雅黑" panose="020B0503020204020204" pitchFamily="34" charset="-122"/>
              </a:rPr>
              <a:t>02. </a:t>
            </a:r>
            <a:r>
              <a:rPr lang="zh-CN" altLang="en-US" sz="2400" dirty="0">
                <a:solidFill>
                  <a:srgbClr val="2F5597"/>
                </a:solidFill>
                <a:latin typeface="微软雅黑" panose="020B0503020204020204" pitchFamily="34" charset="-122"/>
                <a:ea typeface="微软雅黑" panose="020B0503020204020204" pitchFamily="34" charset="-122"/>
              </a:rPr>
              <a:t>党组织派人谈话</a:t>
            </a:r>
            <a:endParaRPr lang="en-US" altLang="zh-CN" sz="2400" dirty="0">
              <a:solidFill>
                <a:srgbClr val="2F5597"/>
              </a:solidFill>
              <a:latin typeface="微软雅黑" panose="020B0503020204020204" pitchFamily="34" charset="-122"/>
              <a:ea typeface="微软雅黑" panose="020B0503020204020204" pitchFamily="34" charset="-122"/>
            </a:endParaRPr>
          </a:p>
          <a:p>
            <a:pPr marL="1520825" indent="-1520825">
              <a:lnSpc>
                <a:spcPct val="150000"/>
              </a:lnSpc>
              <a:spcBef>
                <a:spcPts val="0"/>
              </a:spcBef>
              <a:buNone/>
            </a:pPr>
            <a:r>
              <a:rPr lang="en-US" altLang="zh-CN" sz="2400" dirty="0">
                <a:solidFill>
                  <a:srgbClr val="C00000"/>
                </a:solidFill>
                <a:latin typeface="微软雅黑" panose="020B0503020204020204" pitchFamily="34" charset="-122"/>
                <a:ea typeface="微软雅黑" panose="020B0503020204020204" pitchFamily="34" charset="-122"/>
              </a:rPr>
              <a:t>    </a:t>
            </a:r>
            <a:r>
              <a:rPr lang="zh-CN" altLang="en-US" sz="2400" dirty="0">
                <a:solidFill>
                  <a:srgbClr val="C00000"/>
                </a:solidFill>
                <a:latin typeface="微软雅黑" panose="020B0503020204020204" pitchFamily="34" charset="-122"/>
                <a:ea typeface="微软雅黑" panose="020B0503020204020204" pitchFamily="34" charset="-122"/>
              </a:rPr>
              <a:t>时间：</a:t>
            </a:r>
            <a:r>
              <a:rPr lang="zh-CN" altLang="en-US" sz="2400" dirty="0">
                <a:solidFill>
                  <a:srgbClr val="2F5597"/>
                </a:solidFill>
                <a:latin typeface="微软雅黑" panose="020B0503020204020204" pitchFamily="34" charset="-122"/>
                <a:ea typeface="微软雅黑" panose="020B0503020204020204" pitchFamily="34" charset="-122"/>
              </a:rPr>
              <a:t>收到入党申请书后</a:t>
            </a:r>
            <a:r>
              <a:rPr lang="en-US" altLang="zh-CN" sz="2400" dirty="0">
                <a:solidFill>
                  <a:srgbClr val="2F5597"/>
                </a:solidFill>
                <a:latin typeface="微软雅黑" panose="020B0503020204020204" pitchFamily="34" charset="-122"/>
                <a:ea typeface="微软雅黑" panose="020B0503020204020204" pitchFamily="34" charset="-122"/>
              </a:rPr>
              <a:t>1</a:t>
            </a:r>
            <a:r>
              <a:rPr lang="zh-CN" altLang="en-US" sz="2400" dirty="0">
                <a:solidFill>
                  <a:srgbClr val="2F5597"/>
                </a:solidFill>
                <a:latin typeface="微软雅黑" panose="020B0503020204020204" pitchFamily="34" charset="-122"/>
                <a:ea typeface="微软雅黑" panose="020B0503020204020204" pitchFamily="34" charset="-122"/>
              </a:rPr>
              <a:t>个月内。</a:t>
            </a:r>
            <a:endParaRPr lang="en-US" altLang="zh-CN" sz="2400" dirty="0">
              <a:solidFill>
                <a:srgbClr val="2F5597"/>
              </a:solidFill>
              <a:latin typeface="微软雅黑" panose="020B0503020204020204" pitchFamily="34" charset="-122"/>
              <a:ea typeface="微软雅黑" panose="020B0503020204020204" pitchFamily="34" charset="-122"/>
            </a:endParaRPr>
          </a:p>
          <a:p>
            <a:pPr marL="0" indent="0">
              <a:lnSpc>
                <a:spcPct val="150000"/>
              </a:lnSpc>
              <a:spcBef>
                <a:spcPts val="0"/>
              </a:spcBef>
              <a:buNone/>
            </a:pPr>
            <a:r>
              <a:rPr lang="zh-CN" altLang="en-US" sz="2400" dirty="0">
                <a:solidFill>
                  <a:srgbClr val="C00000"/>
                </a:solidFill>
                <a:latin typeface="微软雅黑" panose="020B0503020204020204" pitchFamily="34" charset="-122"/>
                <a:ea typeface="微软雅黑" panose="020B0503020204020204" pitchFamily="34" charset="-122"/>
              </a:rPr>
              <a:t>    主体：</a:t>
            </a:r>
            <a:r>
              <a:rPr lang="zh-CN" altLang="en-US" sz="2400" dirty="0">
                <a:solidFill>
                  <a:srgbClr val="2F5597"/>
                </a:solidFill>
                <a:latin typeface="微软雅黑" panose="020B0503020204020204" pitchFamily="34" charset="-122"/>
                <a:ea typeface="微软雅黑" panose="020B0503020204020204" pitchFamily="34" charset="-122"/>
              </a:rPr>
              <a:t>党支部书记、副书记或组织委员。</a:t>
            </a:r>
            <a:endParaRPr lang="en-US" altLang="zh-CN" sz="2400" dirty="0">
              <a:solidFill>
                <a:srgbClr val="2F5597"/>
              </a:solidFill>
              <a:latin typeface="微软雅黑" panose="020B0503020204020204" pitchFamily="34" charset="-122"/>
              <a:ea typeface="微软雅黑" panose="020B0503020204020204" pitchFamily="34" charset="-122"/>
            </a:endParaRPr>
          </a:p>
          <a:p>
            <a:pPr marL="0" indent="0">
              <a:lnSpc>
                <a:spcPct val="150000"/>
              </a:lnSpc>
              <a:spcBef>
                <a:spcPts val="0"/>
              </a:spcBef>
              <a:buNone/>
            </a:pPr>
            <a:r>
              <a:rPr lang="en-US" altLang="zh-CN" sz="2400" dirty="0">
                <a:solidFill>
                  <a:srgbClr val="C00000"/>
                </a:solidFill>
                <a:latin typeface="微软雅黑" panose="020B0503020204020204" pitchFamily="34" charset="-122"/>
                <a:ea typeface="微软雅黑" panose="020B0503020204020204" pitchFamily="34" charset="-122"/>
              </a:rPr>
              <a:t>    </a:t>
            </a:r>
            <a:r>
              <a:rPr lang="zh-CN" altLang="en-US" sz="2400" dirty="0">
                <a:solidFill>
                  <a:srgbClr val="C00000"/>
                </a:solidFill>
                <a:latin typeface="微软雅黑" panose="020B0503020204020204" pitchFamily="34" charset="-122"/>
                <a:ea typeface="微软雅黑" panose="020B0503020204020204" pitchFamily="34" charset="-122"/>
              </a:rPr>
              <a:t>内容：</a:t>
            </a:r>
            <a:r>
              <a:rPr lang="zh-CN" altLang="en-US" sz="2400" dirty="0">
                <a:solidFill>
                  <a:srgbClr val="2F5597"/>
                </a:solidFill>
                <a:latin typeface="微软雅黑" panose="020B0503020204020204" pitchFamily="34" charset="-122"/>
                <a:ea typeface="微软雅黑" panose="020B0503020204020204" pitchFamily="34" charset="-122"/>
              </a:rPr>
              <a:t>了解入党申请人基本情况；介绍入党条件和程序；加强教育引导。</a:t>
            </a:r>
          </a:p>
        </p:txBody>
      </p:sp>
      <p:sp>
        <p:nvSpPr>
          <p:cNvPr id="5" name="矩形: 圆角 1"/>
          <p:cNvSpPr/>
          <p:nvPr/>
        </p:nvSpPr>
        <p:spPr>
          <a:xfrm rot="2700000">
            <a:off x="374186" y="238466"/>
            <a:ext cx="446955" cy="446955"/>
          </a:xfrm>
          <a:prstGeom prst="roundRect">
            <a:avLst/>
          </a:prstGeom>
          <a:solidFill>
            <a:srgbClr val="2F5597"/>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eaLnBrk="1" fontAlgn="auto" hangingPunct="1">
              <a:spcBef>
                <a:spcPts val="0"/>
              </a:spcBef>
              <a:spcAft>
                <a:spcPts val="0"/>
              </a:spcAft>
            </a:pPr>
            <a:endParaRPr lang="zh-CN" altLang="en-US" sz="1600">
              <a:solidFill>
                <a:srgbClr val="FFFFFF"/>
              </a:solidFill>
              <a:latin typeface="Arial" panose="020B0604020202020204"/>
              <a:ea typeface="微软雅黑" panose="020B0503020204020204" charset="-122"/>
            </a:endParaRPr>
          </a:p>
        </p:txBody>
      </p:sp>
      <p:sp>
        <p:nvSpPr>
          <p:cNvPr id="6" name="文本框 5"/>
          <p:cNvSpPr txBox="1"/>
          <p:nvPr/>
        </p:nvSpPr>
        <p:spPr>
          <a:xfrm>
            <a:off x="366572" y="277936"/>
            <a:ext cx="470000" cy="400110"/>
          </a:xfrm>
          <a:prstGeom prst="rect">
            <a:avLst/>
          </a:prstGeom>
          <a:noFill/>
        </p:spPr>
        <p:txBody>
          <a:bodyPr wrap="none" rtlCol="0">
            <a:spAutoFit/>
          </a:bodyPr>
          <a:lstStyle/>
          <a:p>
            <a:pPr algn="ctr" defTabSz="671830" eaLnBrk="1" fontAlgn="auto" hangingPunct="1">
              <a:spcBef>
                <a:spcPts val="0"/>
              </a:spcBef>
              <a:spcAft>
                <a:spcPts val="0"/>
              </a:spcAft>
            </a:pPr>
            <a:r>
              <a:rPr lang="en-US" altLang="zh-CN" sz="2000" b="1" dirty="0">
                <a:solidFill>
                  <a:srgbClr val="FFFFFF"/>
                </a:solidFill>
                <a:latin typeface="Arial" panose="020B0604020202020204"/>
                <a:ea typeface="微软雅黑" panose="020B0503020204020204" charset="-122"/>
              </a:rPr>
              <a:t>07</a:t>
            </a:r>
            <a:endParaRPr lang="en-US" sz="3200" b="1" dirty="0">
              <a:solidFill>
                <a:srgbClr val="FFFFFF"/>
              </a:solidFill>
              <a:latin typeface="Arial" panose="020B0604020202020204"/>
              <a:ea typeface="微软雅黑" panose="020B0503020204020204" charset="-122"/>
            </a:endParaRPr>
          </a:p>
        </p:txBody>
      </p:sp>
      <p:sp>
        <p:nvSpPr>
          <p:cNvPr id="7" name="文本框 11"/>
          <p:cNvSpPr txBox="1"/>
          <p:nvPr/>
        </p:nvSpPr>
        <p:spPr>
          <a:xfrm>
            <a:off x="1034415" y="177165"/>
            <a:ext cx="4243263" cy="523220"/>
          </a:xfrm>
          <a:prstGeom prst="rect">
            <a:avLst/>
          </a:prstGeom>
          <a:noFill/>
        </p:spPr>
        <p:txBody>
          <a:bodyPr wrap="square" rtlCol="0">
            <a:spAutoFit/>
          </a:bodyPr>
          <a:lstStyle/>
          <a:p>
            <a:r>
              <a:rPr lang="zh-CN" altLang="en-US" sz="2800" b="1" dirty="0">
                <a:solidFill>
                  <a:srgbClr val="2F5597"/>
                </a:solidFill>
                <a:latin typeface="微软雅黑" panose="020B0503020204020204" charset="-122"/>
                <a:ea typeface="微软雅黑" panose="020B0503020204020204" charset="-122"/>
              </a:rPr>
              <a:t>推优入党：推优流程</a:t>
            </a:r>
          </a:p>
        </p:txBody>
      </p:sp>
    </p:spTree>
    <p:custDataLst>
      <p:tags r:id="rId1"/>
    </p:custDataLst>
    <p:extLst>
      <p:ext uri="{BB962C8B-B14F-4D97-AF65-F5344CB8AC3E}">
        <p14:creationId xmlns:p14="http://schemas.microsoft.com/office/powerpoint/2010/main" val="2715433076"/>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内容占位符 2">
            <a:extLst>
              <a:ext uri="{FF2B5EF4-FFF2-40B4-BE49-F238E27FC236}">
                <a16:creationId xmlns:a16="http://schemas.microsoft.com/office/drawing/2014/main" id="{5FF93E78-F2B1-4041-83A1-62F8F61E854C}"/>
              </a:ext>
            </a:extLst>
          </p:cNvPr>
          <p:cNvSpPr txBox="1">
            <a:spLocks/>
          </p:cNvSpPr>
          <p:nvPr/>
        </p:nvSpPr>
        <p:spPr>
          <a:xfrm>
            <a:off x="1261385" y="1062319"/>
            <a:ext cx="9824315" cy="2820114"/>
          </a:xfrm>
          <a:prstGeom prst="rect">
            <a:avLst/>
          </a:prstGeom>
          <a:ln>
            <a:solidFill>
              <a:srgbClr val="2F5597"/>
            </a:solidFill>
          </a:ln>
        </p:spPr>
        <p:txBody>
          <a:bodyP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0825" indent="-1520825">
              <a:lnSpc>
                <a:spcPct val="150000"/>
              </a:lnSpc>
              <a:spcBef>
                <a:spcPts val="0"/>
              </a:spcBef>
              <a:buFont typeface="Arial" panose="020B0604020202020204" pitchFamily="34" charset="0"/>
              <a:buNone/>
            </a:pPr>
            <a:r>
              <a:rPr lang="en-US" altLang="zh-CN" dirty="0">
                <a:solidFill>
                  <a:srgbClr val="2F5597"/>
                </a:solidFill>
                <a:latin typeface="微软雅黑" panose="020B0503020204020204" pitchFamily="34" charset="-122"/>
                <a:ea typeface="微软雅黑" panose="020B0503020204020204" pitchFamily="34" charset="-122"/>
              </a:rPr>
              <a:t>03. </a:t>
            </a:r>
            <a:r>
              <a:rPr lang="zh-CN" altLang="en-US" dirty="0">
                <a:solidFill>
                  <a:srgbClr val="2F5597"/>
                </a:solidFill>
                <a:latin typeface="微软雅黑" panose="020B0503020204020204" pitchFamily="34" charset="-122"/>
                <a:ea typeface="微软雅黑" panose="020B0503020204020204" pitchFamily="34" charset="-122"/>
              </a:rPr>
              <a:t>推荐和确定入党积极分子</a:t>
            </a:r>
            <a:endParaRPr lang="en-US" altLang="zh-CN" dirty="0">
              <a:solidFill>
                <a:srgbClr val="2F5597"/>
              </a:solidFill>
              <a:latin typeface="微软雅黑" panose="020B0503020204020204" pitchFamily="34" charset="-122"/>
              <a:ea typeface="微软雅黑" panose="020B0503020204020204" pitchFamily="34" charset="-122"/>
            </a:endParaRPr>
          </a:p>
          <a:p>
            <a:pPr marL="1520825" indent="-1520825">
              <a:lnSpc>
                <a:spcPct val="150000"/>
              </a:lnSpc>
              <a:spcBef>
                <a:spcPts val="0"/>
              </a:spcBef>
              <a:buFont typeface="Arial" panose="020B0604020202020204" pitchFamily="34" charset="0"/>
              <a:buNone/>
            </a:pPr>
            <a:r>
              <a:rPr lang="en-US" altLang="zh-CN" dirty="0">
                <a:solidFill>
                  <a:srgbClr val="C00000"/>
                </a:solidFill>
                <a:latin typeface="微软雅黑" panose="020B0503020204020204" pitchFamily="34" charset="-122"/>
                <a:ea typeface="微软雅黑" panose="020B0503020204020204" pitchFamily="34" charset="-122"/>
              </a:rPr>
              <a:t>    </a:t>
            </a:r>
            <a:r>
              <a:rPr lang="zh-CN" altLang="en-US" dirty="0">
                <a:solidFill>
                  <a:srgbClr val="C00000"/>
                </a:solidFill>
                <a:latin typeface="微软雅黑" panose="020B0503020204020204" pitchFamily="34" charset="-122"/>
                <a:ea typeface="微软雅黑" panose="020B0503020204020204" pitchFamily="34" charset="-122"/>
              </a:rPr>
              <a:t>范围：</a:t>
            </a:r>
            <a:r>
              <a:rPr lang="zh-CN" altLang="en-US" dirty="0">
                <a:solidFill>
                  <a:srgbClr val="2F5597"/>
                </a:solidFill>
                <a:latin typeface="微软雅黑" panose="020B0503020204020204" pitchFamily="34" charset="-122"/>
                <a:ea typeface="微软雅黑" panose="020B0503020204020204" pitchFamily="34" charset="-122"/>
              </a:rPr>
              <a:t>已递交入党申请书且党组织已派人谈话的人员。</a:t>
            </a:r>
            <a:endParaRPr lang="en-US" altLang="zh-CN" dirty="0">
              <a:solidFill>
                <a:srgbClr val="2F5597"/>
              </a:solidFill>
              <a:latin typeface="微软雅黑" panose="020B0503020204020204" pitchFamily="34" charset="-122"/>
              <a:ea typeface="微软雅黑" panose="020B0503020204020204" pitchFamily="34" charset="-122"/>
            </a:endParaRPr>
          </a:p>
          <a:p>
            <a:pPr marL="0" indent="0">
              <a:lnSpc>
                <a:spcPct val="150000"/>
              </a:lnSpc>
              <a:spcBef>
                <a:spcPts val="0"/>
              </a:spcBef>
              <a:buFont typeface="Arial" panose="020B0604020202020204" pitchFamily="34" charset="0"/>
              <a:buNone/>
            </a:pPr>
            <a:r>
              <a:rPr lang="zh-CN" altLang="en-US" dirty="0">
                <a:solidFill>
                  <a:srgbClr val="C00000"/>
                </a:solidFill>
                <a:latin typeface="微软雅黑" panose="020B0503020204020204" pitchFamily="34" charset="-122"/>
                <a:ea typeface="微软雅黑" panose="020B0503020204020204" pitchFamily="34" charset="-122"/>
              </a:rPr>
              <a:t>    方式：</a:t>
            </a:r>
            <a:r>
              <a:rPr lang="zh-CN" altLang="en-US" dirty="0">
                <a:solidFill>
                  <a:srgbClr val="2F5597"/>
                </a:solidFill>
                <a:latin typeface="微软雅黑" panose="020B0503020204020204" pitchFamily="34" charset="-122"/>
                <a:ea typeface="微软雅黑" panose="020B0503020204020204" pitchFamily="34" charset="-122"/>
              </a:rPr>
              <a:t>召开团支部推优大会。</a:t>
            </a:r>
            <a:endParaRPr lang="en-US" altLang="zh-CN" dirty="0">
              <a:solidFill>
                <a:srgbClr val="2F5597"/>
              </a:solidFill>
              <a:latin typeface="微软雅黑" panose="020B0503020204020204" pitchFamily="34" charset="-122"/>
              <a:ea typeface="微软雅黑" panose="020B0503020204020204" pitchFamily="34" charset="-122"/>
            </a:endParaRPr>
          </a:p>
          <a:p>
            <a:pPr marL="0" indent="0">
              <a:lnSpc>
                <a:spcPct val="150000"/>
              </a:lnSpc>
              <a:spcBef>
                <a:spcPts val="0"/>
              </a:spcBef>
              <a:buFont typeface="Arial" panose="020B0604020202020204" pitchFamily="34" charset="0"/>
              <a:buNone/>
            </a:pPr>
            <a:r>
              <a:rPr lang="en-US" altLang="zh-CN" dirty="0">
                <a:solidFill>
                  <a:srgbClr val="C00000"/>
                </a:solidFill>
                <a:latin typeface="微软雅黑" panose="020B0503020204020204" pitchFamily="34" charset="-122"/>
                <a:ea typeface="微软雅黑" panose="020B0503020204020204" pitchFamily="34" charset="-122"/>
              </a:rPr>
              <a:t>    </a:t>
            </a:r>
            <a:r>
              <a:rPr lang="zh-CN" altLang="en-US" dirty="0">
                <a:solidFill>
                  <a:srgbClr val="C00000"/>
                </a:solidFill>
                <a:latin typeface="微软雅黑" panose="020B0503020204020204" pitchFamily="34" charset="-122"/>
                <a:ea typeface="微软雅黑" panose="020B0503020204020204" pitchFamily="34" charset="-122"/>
              </a:rPr>
              <a:t>决定：</a:t>
            </a:r>
            <a:r>
              <a:rPr lang="zh-CN" altLang="en-US" dirty="0">
                <a:solidFill>
                  <a:srgbClr val="2F5597"/>
                </a:solidFill>
                <a:latin typeface="微软雅黑" panose="020B0503020204020204" pitchFamily="34" charset="-122"/>
                <a:ea typeface="微软雅黑" panose="020B0503020204020204" pitchFamily="34" charset="-122"/>
              </a:rPr>
              <a:t>支部委员会集体研究决定。</a:t>
            </a:r>
            <a:endParaRPr lang="en-US" altLang="zh-CN" dirty="0">
              <a:solidFill>
                <a:srgbClr val="2F5597"/>
              </a:solidFill>
              <a:latin typeface="微软雅黑" panose="020B0503020204020204" pitchFamily="34" charset="-122"/>
              <a:ea typeface="微软雅黑" panose="020B0503020204020204" pitchFamily="34" charset="-122"/>
            </a:endParaRPr>
          </a:p>
          <a:p>
            <a:pPr marL="0" indent="0">
              <a:lnSpc>
                <a:spcPct val="150000"/>
              </a:lnSpc>
              <a:spcBef>
                <a:spcPts val="0"/>
              </a:spcBef>
              <a:buFont typeface="Arial" panose="020B0604020202020204" pitchFamily="34" charset="0"/>
              <a:buNone/>
            </a:pPr>
            <a:r>
              <a:rPr lang="zh-CN" altLang="en-US" dirty="0">
                <a:solidFill>
                  <a:srgbClr val="C00000"/>
                </a:solidFill>
                <a:latin typeface="微软雅黑" panose="020B0503020204020204" pitchFamily="34" charset="-122"/>
                <a:ea typeface="微软雅黑" panose="020B0503020204020204" pitchFamily="34" charset="-122"/>
              </a:rPr>
              <a:t>    注意：</a:t>
            </a:r>
            <a:r>
              <a:rPr lang="zh-CN" altLang="en-US" dirty="0">
                <a:solidFill>
                  <a:srgbClr val="2F5597"/>
                </a:solidFill>
                <a:latin typeface="微软雅黑" panose="020B0503020204020204" pitchFamily="34" charset="-122"/>
                <a:ea typeface="微软雅黑" panose="020B0503020204020204" pitchFamily="34" charset="-122"/>
              </a:rPr>
              <a:t>综合运用推荐结果，防止简单以票取人。</a:t>
            </a:r>
          </a:p>
        </p:txBody>
      </p:sp>
      <p:sp>
        <p:nvSpPr>
          <p:cNvPr id="4" name="矩形: 圆角 1"/>
          <p:cNvSpPr/>
          <p:nvPr/>
        </p:nvSpPr>
        <p:spPr>
          <a:xfrm rot="2700000">
            <a:off x="374186" y="238466"/>
            <a:ext cx="446955" cy="446955"/>
          </a:xfrm>
          <a:prstGeom prst="roundRect">
            <a:avLst/>
          </a:prstGeom>
          <a:solidFill>
            <a:srgbClr val="2F5597"/>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eaLnBrk="1" fontAlgn="auto" hangingPunct="1">
              <a:spcBef>
                <a:spcPts val="0"/>
              </a:spcBef>
              <a:spcAft>
                <a:spcPts val="0"/>
              </a:spcAft>
            </a:pPr>
            <a:endParaRPr lang="zh-CN" altLang="en-US" sz="1600">
              <a:solidFill>
                <a:srgbClr val="FFFFFF"/>
              </a:solidFill>
              <a:latin typeface="Arial" panose="020B0604020202020204"/>
              <a:ea typeface="微软雅黑" panose="020B0503020204020204" charset="-122"/>
            </a:endParaRPr>
          </a:p>
        </p:txBody>
      </p:sp>
      <p:sp>
        <p:nvSpPr>
          <p:cNvPr id="5" name="文本框 4"/>
          <p:cNvSpPr txBox="1"/>
          <p:nvPr/>
        </p:nvSpPr>
        <p:spPr>
          <a:xfrm>
            <a:off x="366572" y="277936"/>
            <a:ext cx="470000" cy="400110"/>
          </a:xfrm>
          <a:prstGeom prst="rect">
            <a:avLst/>
          </a:prstGeom>
          <a:noFill/>
        </p:spPr>
        <p:txBody>
          <a:bodyPr wrap="none" rtlCol="0">
            <a:spAutoFit/>
          </a:bodyPr>
          <a:lstStyle/>
          <a:p>
            <a:pPr algn="ctr" defTabSz="671830" eaLnBrk="1" fontAlgn="auto" hangingPunct="1">
              <a:spcBef>
                <a:spcPts val="0"/>
              </a:spcBef>
              <a:spcAft>
                <a:spcPts val="0"/>
              </a:spcAft>
            </a:pPr>
            <a:r>
              <a:rPr lang="en-US" altLang="zh-CN" sz="2000" b="1" dirty="0">
                <a:solidFill>
                  <a:srgbClr val="FFFFFF"/>
                </a:solidFill>
                <a:latin typeface="Arial" panose="020B0604020202020204"/>
                <a:ea typeface="微软雅黑" panose="020B0503020204020204" charset="-122"/>
              </a:rPr>
              <a:t>07</a:t>
            </a:r>
            <a:endParaRPr lang="en-US" sz="3200" b="1" dirty="0">
              <a:solidFill>
                <a:srgbClr val="FFFFFF"/>
              </a:solidFill>
              <a:latin typeface="Arial" panose="020B0604020202020204"/>
              <a:ea typeface="微软雅黑" panose="020B0503020204020204" charset="-122"/>
            </a:endParaRPr>
          </a:p>
        </p:txBody>
      </p:sp>
      <p:sp>
        <p:nvSpPr>
          <p:cNvPr id="6" name="文本框 11"/>
          <p:cNvSpPr txBox="1"/>
          <p:nvPr/>
        </p:nvSpPr>
        <p:spPr>
          <a:xfrm>
            <a:off x="1034415" y="177165"/>
            <a:ext cx="4243263" cy="523220"/>
          </a:xfrm>
          <a:prstGeom prst="rect">
            <a:avLst/>
          </a:prstGeom>
          <a:noFill/>
        </p:spPr>
        <p:txBody>
          <a:bodyPr wrap="square" rtlCol="0">
            <a:spAutoFit/>
          </a:bodyPr>
          <a:lstStyle/>
          <a:p>
            <a:r>
              <a:rPr lang="zh-CN" altLang="en-US" sz="2800" b="1" dirty="0">
                <a:solidFill>
                  <a:srgbClr val="2F5597"/>
                </a:solidFill>
                <a:latin typeface="微软雅黑" panose="020B0503020204020204" charset="-122"/>
                <a:ea typeface="微软雅黑" panose="020B0503020204020204" charset="-122"/>
              </a:rPr>
              <a:t>推优入党：推优流程</a:t>
            </a:r>
          </a:p>
        </p:txBody>
      </p:sp>
      <p:sp>
        <p:nvSpPr>
          <p:cNvPr id="7" name="内容占位符 2">
            <a:extLst>
              <a:ext uri="{FF2B5EF4-FFF2-40B4-BE49-F238E27FC236}">
                <a16:creationId xmlns:a16="http://schemas.microsoft.com/office/drawing/2014/main" id="{2CB6C394-0C41-43D0-8C50-B697775180DF}"/>
              </a:ext>
            </a:extLst>
          </p:cNvPr>
          <p:cNvSpPr txBox="1">
            <a:spLocks/>
          </p:cNvSpPr>
          <p:nvPr/>
        </p:nvSpPr>
        <p:spPr>
          <a:xfrm>
            <a:off x="1261385" y="4244367"/>
            <a:ext cx="9824315" cy="1845503"/>
          </a:xfrm>
          <a:prstGeom prst="rect">
            <a:avLst/>
          </a:prstGeom>
          <a:ln>
            <a:solidFill>
              <a:srgbClr val="2F5597"/>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1520825" indent="-1520825">
              <a:lnSpc>
                <a:spcPct val="150000"/>
              </a:lnSpc>
              <a:spcBef>
                <a:spcPts val="0"/>
              </a:spcBef>
              <a:buFont typeface="Wingdings 3" charset="2"/>
              <a:buNone/>
            </a:pPr>
            <a:r>
              <a:rPr lang="en-US" altLang="zh-CN" sz="2400" dirty="0">
                <a:solidFill>
                  <a:srgbClr val="2F5597"/>
                </a:solidFill>
                <a:latin typeface="微软雅黑" panose="020B0503020204020204" pitchFamily="34" charset="-122"/>
                <a:ea typeface="微软雅黑" panose="020B0503020204020204" pitchFamily="34" charset="-122"/>
              </a:rPr>
              <a:t>04. </a:t>
            </a:r>
            <a:r>
              <a:rPr lang="zh-CN" altLang="en-US" sz="2400" dirty="0">
                <a:solidFill>
                  <a:srgbClr val="2F5597"/>
                </a:solidFill>
                <a:latin typeface="微软雅黑" panose="020B0503020204020204" pitchFamily="34" charset="-122"/>
                <a:ea typeface="微软雅黑" panose="020B0503020204020204" pitchFamily="34" charset="-122"/>
              </a:rPr>
              <a:t>上级团组织审核</a:t>
            </a:r>
            <a:endParaRPr lang="en-US" altLang="zh-CN" sz="2400" dirty="0">
              <a:solidFill>
                <a:srgbClr val="2F5597"/>
              </a:solidFill>
              <a:latin typeface="微软雅黑" panose="020B0503020204020204" pitchFamily="34" charset="-122"/>
              <a:ea typeface="微软雅黑" panose="020B0503020204020204" pitchFamily="34" charset="-122"/>
            </a:endParaRPr>
          </a:p>
          <a:p>
            <a:pPr marL="1520825" indent="-1520825">
              <a:lnSpc>
                <a:spcPct val="150000"/>
              </a:lnSpc>
              <a:spcBef>
                <a:spcPts val="0"/>
              </a:spcBef>
              <a:buFont typeface="Wingdings 3" charset="2"/>
              <a:buNone/>
            </a:pPr>
            <a:r>
              <a:rPr lang="en-US" altLang="zh-CN" sz="2400" dirty="0">
                <a:solidFill>
                  <a:srgbClr val="C00000"/>
                </a:solidFill>
                <a:latin typeface="微软雅黑" panose="020B0503020204020204" pitchFamily="34" charset="-122"/>
                <a:ea typeface="微软雅黑" panose="020B0503020204020204" pitchFamily="34" charset="-122"/>
              </a:rPr>
              <a:t>    </a:t>
            </a:r>
            <a:r>
              <a:rPr lang="zh-CN" altLang="en-US" sz="2400" dirty="0">
                <a:solidFill>
                  <a:srgbClr val="C00000"/>
                </a:solidFill>
                <a:latin typeface="微软雅黑" panose="020B0503020204020204" pitchFamily="34" charset="-122"/>
                <a:ea typeface="微软雅黑" panose="020B0503020204020204" pitchFamily="34" charset="-122"/>
              </a:rPr>
              <a:t>材料：</a:t>
            </a:r>
            <a:r>
              <a:rPr lang="zh-CN" altLang="en-US" sz="2400" dirty="0">
                <a:solidFill>
                  <a:srgbClr val="2F5597"/>
                </a:solidFill>
                <a:latin typeface="微软雅黑" panose="020B0503020204020204" pitchFamily="34" charset="-122"/>
                <a:ea typeface="微软雅黑" panose="020B0503020204020204" pitchFamily="34" charset="-122"/>
              </a:rPr>
              <a:t>入党申请人基本情况；推荐和推优情况；团支部委员会意见等。</a:t>
            </a:r>
            <a:endParaRPr lang="en-US" altLang="zh-CN" sz="2400" dirty="0">
              <a:solidFill>
                <a:srgbClr val="2F5597"/>
              </a:solidFill>
              <a:latin typeface="微软雅黑" panose="020B0503020204020204" pitchFamily="34" charset="-122"/>
              <a:ea typeface="微软雅黑" panose="020B0503020204020204" pitchFamily="34" charset="-122"/>
            </a:endParaRPr>
          </a:p>
          <a:p>
            <a:pPr marL="0" indent="0">
              <a:lnSpc>
                <a:spcPct val="150000"/>
              </a:lnSpc>
              <a:spcBef>
                <a:spcPts val="0"/>
              </a:spcBef>
              <a:buFont typeface="Wingdings 3" charset="2"/>
              <a:buNone/>
            </a:pPr>
            <a:r>
              <a:rPr lang="zh-CN" altLang="en-US" sz="2400" dirty="0">
                <a:solidFill>
                  <a:srgbClr val="C00000"/>
                </a:solidFill>
                <a:latin typeface="微软雅黑" panose="020B0503020204020204" pitchFamily="34" charset="-122"/>
                <a:ea typeface="微软雅黑" panose="020B0503020204020204" pitchFamily="34" charset="-122"/>
              </a:rPr>
              <a:t>    要求：</a:t>
            </a:r>
            <a:r>
              <a:rPr lang="zh-CN" altLang="en-US" sz="2400" dirty="0">
                <a:solidFill>
                  <a:srgbClr val="2F5597"/>
                </a:solidFill>
                <a:latin typeface="微软雅黑" panose="020B0503020204020204" pitchFamily="34" charset="-122"/>
                <a:ea typeface="微软雅黑" panose="020B0503020204020204" pitchFamily="34" charset="-122"/>
              </a:rPr>
              <a:t>了解入党积极分子是否具备条件；手续是否齐全。</a:t>
            </a:r>
            <a:endParaRPr lang="en-US" altLang="zh-CN" sz="2400" dirty="0">
              <a:solidFill>
                <a:srgbClr val="2F5597"/>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832024397"/>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9"/>
          <p:cNvSpPr/>
          <p:nvPr/>
        </p:nvSpPr>
        <p:spPr>
          <a:xfrm>
            <a:off x="1635760" y="6118225"/>
            <a:ext cx="2129790" cy="51244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None/>
            </a:pPr>
            <a:r>
              <a:rPr lang="zh-CN" altLang="en-US" sz="1600" b="1" dirty="0">
                <a:solidFill>
                  <a:srgbClr val="ED7D31"/>
                </a:solidFill>
                <a:latin typeface="微软雅黑" panose="020B0503020204020204" charset="-122"/>
                <a:ea typeface="微软雅黑" panose="020B0503020204020204" charset="-122"/>
              </a:rPr>
              <a:t>“推优”情况公示</a:t>
            </a:r>
          </a:p>
          <a:p>
            <a:pPr algn="ctr">
              <a:buClrTx/>
              <a:buSzTx/>
              <a:buNone/>
            </a:pPr>
            <a:r>
              <a:rPr lang="zh-CN" altLang="en-US" sz="1600" b="1" dirty="0">
                <a:solidFill>
                  <a:srgbClr val="ED7D31"/>
                </a:solidFill>
                <a:latin typeface="微软雅黑" panose="020B0503020204020204" charset="-122"/>
                <a:ea typeface="微软雅黑" panose="020B0503020204020204" charset="-122"/>
              </a:rPr>
              <a:t>（5日）</a:t>
            </a:r>
          </a:p>
        </p:txBody>
      </p:sp>
      <p:sp>
        <p:nvSpPr>
          <p:cNvPr id="17" name="圆角矩形 16"/>
          <p:cNvSpPr/>
          <p:nvPr/>
        </p:nvSpPr>
        <p:spPr>
          <a:xfrm>
            <a:off x="1605915" y="1086485"/>
            <a:ext cx="2127885" cy="5270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2F5597"/>
                </a:solidFill>
                <a:latin typeface="微软雅黑" panose="020B0503020204020204" charset="-122"/>
                <a:ea typeface="微软雅黑" panose="020B0503020204020204" charset="-122"/>
              </a:rPr>
              <a:t>清点到会团员人数（超应到会人员半数）</a:t>
            </a:r>
          </a:p>
        </p:txBody>
      </p:sp>
      <p:sp>
        <p:nvSpPr>
          <p:cNvPr id="20" name="右箭头 19"/>
          <p:cNvSpPr/>
          <p:nvPr/>
        </p:nvSpPr>
        <p:spPr>
          <a:xfrm rot="5400000">
            <a:off x="2490470" y="1621155"/>
            <a:ext cx="309245" cy="410845"/>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1" name="圆角矩形 20"/>
          <p:cNvSpPr/>
          <p:nvPr/>
        </p:nvSpPr>
        <p:spPr>
          <a:xfrm>
            <a:off x="1626870" y="2049780"/>
            <a:ext cx="2106930" cy="5911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2F5597"/>
                </a:solidFill>
                <a:latin typeface="微软雅黑" panose="020B0503020204020204" charset="-122"/>
                <a:ea typeface="微软雅黑" panose="020B0503020204020204" charset="-122"/>
                <a:sym typeface="+mn-ea"/>
              </a:rPr>
              <a:t>团支部委员会</a:t>
            </a:r>
            <a:endParaRPr lang="zh-CN" altLang="en-US" sz="1600" b="1" dirty="0">
              <a:solidFill>
                <a:srgbClr val="2F5597"/>
              </a:solidFill>
              <a:latin typeface="微软雅黑" panose="020B0503020204020204" charset="-122"/>
              <a:ea typeface="微软雅黑" panose="020B0503020204020204" charset="-122"/>
            </a:endParaRPr>
          </a:p>
          <a:p>
            <a:pPr algn="ctr"/>
            <a:r>
              <a:rPr lang="zh-CN" altLang="en-US" sz="1600" b="1" dirty="0">
                <a:solidFill>
                  <a:srgbClr val="2F5597"/>
                </a:solidFill>
                <a:latin typeface="微软雅黑" panose="020B0503020204020204" charset="-122"/>
                <a:ea typeface="微软雅黑" panose="020B0503020204020204" charset="-122"/>
              </a:rPr>
              <a:t>介绍“推优”候选人</a:t>
            </a:r>
          </a:p>
        </p:txBody>
      </p:sp>
      <p:sp>
        <p:nvSpPr>
          <p:cNvPr id="22" name="圆角矩形 21"/>
          <p:cNvSpPr/>
          <p:nvPr/>
        </p:nvSpPr>
        <p:spPr>
          <a:xfrm>
            <a:off x="1635760" y="3091815"/>
            <a:ext cx="2106930" cy="5118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2F5597"/>
                </a:solidFill>
                <a:latin typeface="微软雅黑" panose="020B0503020204020204" charset="-122"/>
                <a:ea typeface="微软雅黑" panose="020B0503020204020204" charset="-122"/>
              </a:rPr>
              <a:t>候选人自我评述</a:t>
            </a:r>
          </a:p>
        </p:txBody>
      </p:sp>
      <p:sp>
        <p:nvSpPr>
          <p:cNvPr id="26" name="圆角矩形 25"/>
          <p:cNvSpPr/>
          <p:nvPr/>
        </p:nvSpPr>
        <p:spPr>
          <a:xfrm>
            <a:off x="1633220" y="4055110"/>
            <a:ext cx="2101215" cy="6019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2F5597"/>
                </a:solidFill>
                <a:latin typeface="微软雅黑" panose="020B0503020204020204" charset="-122"/>
                <a:ea typeface="微软雅黑" panose="020B0503020204020204" charset="-122"/>
              </a:rPr>
              <a:t>参会人员投票表决（超应到会人员半数）</a:t>
            </a:r>
          </a:p>
        </p:txBody>
      </p:sp>
      <p:sp>
        <p:nvSpPr>
          <p:cNvPr id="28" name="圆角矩形 27"/>
          <p:cNvSpPr/>
          <p:nvPr/>
        </p:nvSpPr>
        <p:spPr>
          <a:xfrm>
            <a:off x="1633220" y="5107940"/>
            <a:ext cx="2127885" cy="5753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None/>
            </a:pPr>
            <a:r>
              <a:rPr lang="zh-CN" altLang="en-US" sz="1600" b="1" dirty="0">
                <a:solidFill>
                  <a:srgbClr val="C00000"/>
                </a:solidFill>
                <a:latin typeface="微软雅黑" panose="020B0503020204020204" charset="-122"/>
                <a:ea typeface="微软雅黑" panose="020B0503020204020204" charset="-122"/>
              </a:rPr>
              <a:t>团支部委员会考察</a:t>
            </a:r>
          </a:p>
          <a:p>
            <a:pPr algn="ctr">
              <a:buClrTx/>
              <a:buSzTx/>
              <a:buNone/>
            </a:pPr>
            <a:r>
              <a:rPr lang="zh-CN" altLang="en-US" sz="1600" b="1" dirty="0">
                <a:solidFill>
                  <a:srgbClr val="C00000"/>
                </a:solidFill>
                <a:latin typeface="微软雅黑" panose="020B0503020204020204" charset="-122"/>
                <a:ea typeface="微软雅黑" panose="020B0503020204020204" charset="-122"/>
              </a:rPr>
              <a:t>形成材料</a:t>
            </a:r>
          </a:p>
        </p:txBody>
      </p:sp>
      <p:sp>
        <p:nvSpPr>
          <p:cNvPr id="32" name="右箭头 31"/>
          <p:cNvSpPr/>
          <p:nvPr/>
        </p:nvSpPr>
        <p:spPr>
          <a:xfrm rot="5400000">
            <a:off x="2515235" y="4672330"/>
            <a:ext cx="309245" cy="410845"/>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3" name="右箭头 32"/>
          <p:cNvSpPr/>
          <p:nvPr/>
        </p:nvSpPr>
        <p:spPr>
          <a:xfrm rot="5400000">
            <a:off x="2490470" y="2668905"/>
            <a:ext cx="309245" cy="410845"/>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4" name="右箭头 33"/>
          <p:cNvSpPr/>
          <p:nvPr/>
        </p:nvSpPr>
        <p:spPr>
          <a:xfrm rot="5400000">
            <a:off x="2525395" y="3610610"/>
            <a:ext cx="309245" cy="410845"/>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5" name="右箭头 34"/>
          <p:cNvSpPr/>
          <p:nvPr/>
        </p:nvSpPr>
        <p:spPr>
          <a:xfrm rot="5400000">
            <a:off x="2523490" y="5695315"/>
            <a:ext cx="309245" cy="410845"/>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aphicFrame>
        <p:nvGraphicFramePr>
          <p:cNvPr id="36" name="表格 35"/>
          <p:cNvGraphicFramePr/>
          <p:nvPr>
            <p:custDataLst>
              <p:tags r:id="rId2"/>
            </p:custDataLst>
          </p:nvPr>
        </p:nvGraphicFramePr>
        <p:xfrm>
          <a:off x="5367020" y="1150493"/>
          <a:ext cx="5119370" cy="5679440"/>
        </p:xfrm>
        <a:graphic>
          <a:graphicData uri="http://schemas.openxmlformats.org/drawingml/2006/table">
            <a:tbl>
              <a:tblPr firstRow="1" bandRow="1">
                <a:tableStyleId>{5940675A-B579-460E-94D1-54222C63F5DA}</a:tableStyleId>
              </a:tblPr>
              <a:tblGrid>
                <a:gridCol w="485775">
                  <a:extLst>
                    <a:ext uri="{9D8B030D-6E8A-4147-A177-3AD203B41FA5}">
                      <a16:colId xmlns:a16="http://schemas.microsoft.com/office/drawing/2014/main" val="20000"/>
                    </a:ext>
                  </a:extLst>
                </a:gridCol>
                <a:gridCol w="321945">
                  <a:extLst>
                    <a:ext uri="{9D8B030D-6E8A-4147-A177-3AD203B41FA5}">
                      <a16:colId xmlns:a16="http://schemas.microsoft.com/office/drawing/2014/main" val="20001"/>
                    </a:ext>
                  </a:extLst>
                </a:gridCol>
                <a:gridCol w="466090">
                  <a:extLst>
                    <a:ext uri="{9D8B030D-6E8A-4147-A177-3AD203B41FA5}">
                      <a16:colId xmlns:a16="http://schemas.microsoft.com/office/drawing/2014/main" val="20002"/>
                    </a:ext>
                  </a:extLst>
                </a:gridCol>
                <a:gridCol w="593725">
                  <a:extLst>
                    <a:ext uri="{9D8B030D-6E8A-4147-A177-3AD203B41FA5}">
                      <a16:colId xmlns:a16="http://schemas.microsoft.com/office/drawing/2014/main" val="20003"/>
                    </a:ext>
                  </a:extLst>
                </a:gridCol>
                <a:gridCol w="776605">
                  <a:extLst>
                    <a:ext uri="{9D8B030D-6E8A-4147-A177-3AD203B41FA5}">
                      <a16:colId xmlns:a16="http://schemas.microsoft.com/office/drawing/2014/main" val="20004"/>
                    </a:ext>
                  </a:extLst>
                </a:gridCol>
                <a:gridCol w="776605">
                  <a:extLst>
                    <a:ext uri="{9D8B030D-6E8A-4147-A177-3AD203B41FA5}">
                      <a16:colId xmlns:a16="http://schemas.microsoft.com/office/drawing/2014/main" val="20005"/>
                    </a:ext>
                  </a:extLst>
                </a:gridCol>
                <a:gridCol w="485775">
                  <a:extLst>
                    <a:ext uri="{9D8B030D-6E8A-4147-A177-3AD203B41FA5}">
                      <a16:colId xmlns:a16="http://schemas.microsoft.com/office/drawing/2014/main" val="20006"/>
                    </a:ext>
                  </a:extLst>
                </a:gridCol>
                <a:gridCol w="544830">
                  <a:extLst>
                    <a:ext uri="{9D8B030D-6E8A-4147-A177-3AD203B41FA5}">
                      <a16:colId xmlns:a16="http://schemas.microsoft.com/office/drawing/2014/main" val="20007"/>
                    </a:ext>
                  </a:extLst>
                </a:gridCol>
                <a:gridCol w="668020">
                  <a:extLst>
                    <a:ext uri="{9D8B030D-6E8A-4147-A177-3AD203B41FA5}">
                      <a16:colId xmlns:a16="http://schemas.microsoft.com/office/drawing/2014/main" val="20008"/>
                    </a:ext>
                  </a:extLst>
                </a:gridCol>
              </a:tblGrid>
              <a:tr h="425450">
                <a:tc>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姓名</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gridSpan="2">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性别</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民族</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出生年月</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a:txBody>
                    <a:bodyPr/>
                    <a:lstStyle/>
                    <a:p>
                      <a:pPr indent="0" algn="ctr">
                        <a:buNone/>
                      </a:pPr>
                      <a:r>
                        <a:rPr lang="en-US" sz="1200" b="0">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0">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extLst>
                  <a:ext uri="{0D108BD9-81ED-4DB2-BD59-A6C34878D82A}">
                    <a16:rowId xmlns:a16="http://schemas.microsoft.com/office/drawing/2014/main" val="10000"/>
                  </a:ext>
                </a:extLst>
              </a:tr>
              <a:tr h="424815">
                <a:tc>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学院</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gridSpan="2">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学号</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出生地</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入团时间</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a:txBody>
                    <a:bodyPr/>
                    <a:lstStyle/>
                    <a:p>
                      <a:pPr indent="0" algn="ctr">
                        <a:buNone/>
                      </a:pPr>
                      <a:r>
                        <a:rPr lang="en-US" sz="1200" b="0">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0">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extLst>
                  <a:ext uri="{0D108BD9-81ED-4DB2-BD59-A6C34878D82A}">
                    <a16:rowId xmlns:a16="http://schemas.microsoft.com/office/drawing/2014/main" val="10001"/>
                  </a:ext>
                </a:extLst>
              </a:tr>
              <a:tr h="302895">
                <a:tc gridSpan="3">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手机号码</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gridSpan="2">
                  <a:txBody>
                    <a:bodyPr/>
                    <a:lstStyle/>
                    <a:p>
                      <a:pPr indent="0">
                        <a:buNone/>
                      </a:pPr>
                      <a:r>
                        <a:rPr lang="en-US" sz="1200" b="1">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gridSpan="2">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电子邮箱</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gridSpan="2">
                  <a:txBody>
                    <a:bodyPr/>
                    <a:lstStyle/>
                    <a:p>
                      <a:pPr indent="0">
                        <a:buNone/>
                      </a:pPr>
                      <a:r>
                        <a:rPr lang="en-US" sz="1200" b="1">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2"/>
                  </a:ext>
                </a:extLst>
              </a:tr>
              <a:tr h="424815">
                <a:tc gridSpan="3">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提交入党申请书时间</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gridSpan="2">
                  <a:txBody>
                    <a:bodyPr/>
                    <a:lstStyle/>
                    <a:p>
                      <a:pPr indent="0">
                        <a:buNone/>
                      </a:pPr>
                      <a:r>
                        <a:rPr lang="en-US" sz="1200" b="1">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gridSpan="2">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团校结业时间</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gridSpan="2">
                  <a:txBody>
                    <a:bodyPr/>
                    <a:lstStyle/>
                    <a:p>
                      <a:pPr indent="0">
                        <a:buNone/>
                      </a:pPr>
                      <a:r>
                        <a:rPr lang="en-US" sz="1200" b="1">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3"/>
                  </a:ext>
                </a:extLst>
              </a:tr>
              <a:tr h="302895">
                <a:tc gridSpan="3">
                  <a:txBody>
                    <a:bodyPr/>
                    <a:lstStyle/>
                    <a:p>
                      <a:pPr indent="0" algn="ctr">
                        <a:buNone/>
                      </a:pPr>
                      <a:r>
                        <a:rPr lang="en-US" sz="1200" b="1" dirty="0" err="1">
                          <a:solidFill>
                            <a:schemeClr val="tx1"/>
                          </a:solidFill>
                          <a:latin typeface="微软雅黑" panose="020B0503020204020204" charset="-122"/>
                          <a:ea typeface="微软雅黑" panose="020B0503020204020204" charset="-122"/>
                          <a:cs typeface="仿宋" panose="02010609060101010101" charset="-122"/>
                        </a:rPr>
                        <a:t>推优大会时间</a:t>
                      </a:r>
                      <a:endParaRPr lang="en-US" altLang="en-US" sz="1200" b="1" dirty="0">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gridSpan="2">
                  <a:txBody>
                    <a:bodyPr/>
                    <a:lstStyle/>
                    <a:p>
                      <a:pPr indent="0">
                        <a:buNone/>
                      </a:pPr>
                      <a:r>
                        <a:rPr lang="en-US" sz="1200" b="1">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gridSpan="2">
                  <a:txBody>
                    <a:bodyPr/>
                    <a:lstStyle/>
                    <a:p>
                      <a:pPr indent="0" algn="ctr">
                        <a:buNone/>
                      </a:pPr>
                      <a:r>
                        <a:rPr lang="en-US" sz="1200" b="1">
                          <a:solidFill>
                            <a:srgbClr val="7030A0"/>
                          </a:solidFill>
                          <a:latin typeface="微软雅黑" panose="020B0503020204020204" charset="-122"/>
                          <a:ea typeface="微软雅黑" panose="020B0503020204020204" charset="-122"/>
                          <a:cs typeface="仿宋" panose="02010609060101010101" charset="-122"/>
                        </a:rPr>
                        <a:t>公示时间</a:t>
                      </a:r>
                      <a:endParaRPr lang="en-US" altLang="en-US" sz="1200" b="1">
                        <a:solidFill>
                          <a:srgbClr val="7030A0"/>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gridSpan="2">
                  <a:txBody>
                    <a:bodyPr/>
                    <a:lstStyle/>
                    <a:p>
                      <a:pPr indent="0">
                        <a:buNone/>
                      </a:pPr>
                      <a:r>
                        <a:rPr lang="en-US" sz="1200" b="1">
                          <a:solidFill>
                            <a:schemeClr val="tx1"/>
                          </a:solidFill>
                          <a:latin typeface="微软雅黑" panose="020B0503020204020204" charset="-122"/>
                          <a:ea typeface="微软雅黑" panose="020B0503020204020204" charset="-122"/>
                          <a:cs typeface="仿宋" panose="02010609060101010101" charset="-122"/>
                        </a:rPr>
                        <a:t> </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4"/>
                  </a:ext>
                </a:extLst>
              </a:tr>
              <a:tr h="2518410">
                <a:tc gridSpan="2">
                  <a:txBody>
                    <a:bodyPr/>
                    <a:lstStyle/>
                    <a:p>
                      <a:pPr indent="0" algn="ctr">
                        <a:buNone/>
                      </a:pPr>
                      <a:r>
                        <a:rPr lang="en-US" sz="1200" b="1" dirty="0" err="1">
                          <a:solidFill>
                            <a:srgbClr val="C00000"/>
                          </a:solidFill>
                          <a:latin typeface="微软雅黑" panose="020B0503020204020204" charset="-122"/>
                          <a:ea typeface="微软雅黑" panose="020B0503020204020204" charset="-122"/>
                          <a:cs typeface="仿宋" panose="02010609060101010101" charset="-122"/>
                        </a:rPr>
                        <a:t>团支部推荐为入党积极分子的意见</a:t>
                      </a:r>
                      <a:endParaRPr lang="en-US" altLang="en-US" sz="1200" b="1" dirty="0">
                        <a:solidFill>
                          <a:srgbClr val="C00000"/>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gridSpan="7">
                  <a:txBody>
                    <a:bodyPr/>
                    <a:lstStyle/>
                    <a:p>
                      <a:pPr indent="0">
                        <a:buNone/>
                      </a:pPr>
                      <a:r>
                        <a:rPr lang="en-US" sz="1200" b="1" dirty="0">
                          <a:solidFill>
                            <a:schemeClr val="tx1"/>
                          </a:solidFill>
                          <a:latin typeface="微软雅黑" panose="020B0503020204020204" charset="-122"/>
                          <a:ea typeface="微软雅黑" panose="020B0503020204020204" charset="-122"/>
                          <a:cs typeface="微软雅黑" panose="020B0503020204020204" charset="-122"/>
                        </a:rPr>
                        <a:t>                                   </a:t>
                      </a:r>
                    </a:p>
                    <a:p>
                      <a:pPr indent="0">
                        <a:buNone/>
                      </a:pPr>
                      <a:endParaRPr lang="en-US" sz="1200" b="1" dirty="0">
                        <a:solidFill>
                          <a:schemeClr val="tx1"/>
                        </a:solidFill>
                        <a:latin typeface="微软雅黑" panose="020B0503020204020204" charset="-122"/>
                        <a:ea typeface="微软雅黑" panose="020B0503020204020204" charset="-122"/>
                        <a:cs typeface="微软雅黑" panose="020B0503020204020204" charset="-122"/>
                      </a:endParaRPr>
                    </a:p>
                    <a:p>
                      <a:pPr indent="0">
                        <a:buNone/>
                      </a:pPr>
                      <a:endParaRPr lang="en-US" sz="1200" b="1" dirty="0">
                        <a:solidFill>
                          <a:schemeClr val="tx1"/>
                        </a:solidFill>
                        <a:latin typeface="微软雅黑" panose="020B0503020204020204" charset="-122"/>
                        <a:ea typeface="微软雅黑" panose="020B0503020204020204" charset="-122"/>
                        <a:cs typeface="微软雅黑" panose="020B0503020204020204" charset="-122"/>
                      </a:endParaRPr>
                    </a:p>
                    <a:p>
                      <a:pPr indent="0">
                        <a:buNone/>
                      </a:pPr>
                      <a:endParaRPr lang="en-US" sz="1200" b="1" dirty="0">
                        <a:solidFill>
                          <a:schemeClr val="tx1"/>
                        </a:solidFill>
                        <a:latin typeface="微软雅黑" panose="020B0503020204020204" charset="-122"/>
                        <a:ea typeface="微软雅黑" panose="020B0503020204020204" charset="-122"/>
                        <a:cs typeface="微软雅黑" panose="020B0503020204020204" charset="-122"/>
                      </a:endParaRPr>
                    </a:p>
                    <a:p>
                      <a:pPr indent="0">
                        <a:buNone/>
                      </a:pPr>
                      <a:endParaRPr lang="en-US" sz="1200" b="1" dirty="0">
                        <a:solidFill>
                          <a:schemeClr val="tx1"/>
                        </a:solidFill>
                        <a:latin typeface="微软雅黑" panose="020B0503020204020204" charset="-122"/>
                        <a:ea typeface="微软雅黑" panose="020B0503020204020204" charset="-122"/>
                        <a:cs typeface="微软雅黑" panose="020B0503020204020204" charset="-122"/>
                      </a:endParaRPr>
                    </a:p>
                    <a:p>
                      <a:pPr indent="0">
                        <a:buNone/>
                      </a:pPr>
                      <a:endParaRPr lang="en-US" sz="1200" b="1" dirty="0">
                        <a:solidFill>
                          <a:schemeClr val="tx1"/>
                        </a:solidFill>
                        <a:latin typeface="微软雅黑" panose="020B0503020204020204" charset="-122"/>
                        <a:ea typeface="微软雅黑" panose="020B0503020204020204" charset="-122"/>
                        <a:cs typeface="微软雅黑" panose="020B0503020204020204" charset="-122"/>
                      </a:endParaRPr>
                    </a:p>
                    <a:p>
                      <a:pPr indent="0">
                        <a:buNone/>
                      </a:pPr>
                      <a:endParaRPr lang="en-US" sz="1200" b="1" dirty="0">
                        <a:solidFill>
                          <a:schemeClr val="tx1"/>
                        </a:solidFill>
                        <a:latin typeface="微软雅黑" panose="020B0503020204020204" charset="-122"/>
                        <a:ea typeface="微软雅黑" panose="020B0503020204020204" charset="-122"/>
                        <a:cs typeface="微软雅黑" panose="020B0503020204020204" charset="-122"/>
                      </a:endParaRPr>
                    </a:p>
                    <a:p>
                      <a:pPr indent="0">
                        <a:buNone/>
                      </a:pPr>
                      <a:endParaRPr lang="en-US" sz="1200" b="1" dirty="0">
                        <a:solidFill>
                          <a:schemeClr val="tx1"/>
                        </a:solidFill>
                        <a:latin typeface="微软雅黑" panose="020B0503020204020204" charset="-122"/>
                        <a:ea typeface="微软雅黑" panose="020B0503020204020204" charset="-122"/>
                        <a:cs typeface="微软雅黑" panose="020B0503020204020204" charset="-122"/>
                      </a:endParaRPr>
                    </a:p>
                    <a:p>
                      <a:pPr indent="0">
                        <a:buNone/>
                      </a:pPr>
                      <a:r>
                        <a:rPr lang="en-US" sz="1200" b="1" dirty="0">
                          <a:solidFill>
                            <a:schemeClr val="tx1"/>
                          </a:solidFill>
                          <a:latin typeface="微软雅黑" panose="020B0503020204020204" charset="-122"/>
                          <a:ea typeface="微软雅黑" panose="020B0503020204020204" charset="-122"/>
                          <a:cs typeface="微软雅黑" panose="020B0503020204020204" charset="-122"/>
                        </a:rPr>
                        <a:t>  </a:t>
                      </a:r>
                    </a:p>
                    <a:p>
                      <a:pPr indent="0">
                        <a:buNone/>
                      </a:pPr>
                      <a:endParaRPr lang="en-US" sz="1200" b="1" dirty="0">
                        <a:solidFill>
                          <a:schemeClr val="tx1"/>
                        </a:solidFill>
                        <a:latin typeface="微软雅黑" panose="020B0503020204020204" charset="-122"/>
                        <a:ea typeface="微软雅黑" panose="020B0503020204020204" charset="-122"/>
                        <a:cs typeface="微软雅黑" panose="020B0503020204020204" charset="-122"/>
                      </a:endParaRPr>
                    </a:p>
                    <a:p>
                      <a:pPr indent="0">
                        <a:buNone/>
                      </a:pPr>
                      <a:r>
                        <a:rPr lang="en-US" sz="1200" b="1" dirty="0">
                          <a:solidFill>
                            <a:schemeClr val="tx1"/>
                          </a:solidFill>
                          <a:latin typeface="微软雅黑" panose="020B0503020204020204" charset="-122"/>
                          <a:ea typeface="微软雅黑" panose="020B0503020204020204" charset="-122"/>
                          <a:cs typeface="微软雅黑" panose="020B0503020204020204" charset="-122"/>
                        </a:rPr>
                        <a:t>                               </a:t>
                      </a:r>
                    </a:p>
                    <a:p>
                      <a:pPr indent="0">
                        <a:buNone/>
                      </a:pPr>
                      <a:r>
                        <a:rPr lang="en-US" sz="1200" b="1" dirty="0">
                          <a:solidFill>
                            <a:schemeClr val="tx1"/>
                          </a:solidFill>
                          <a:latin typeface="微软雅黑" panose="020B0503020204020204" charset="-122"/>
                          <a:ea typeface="微软雅黑" panose="020B0503020204020204" charset="-122"/>
                          <a:cs typeface="微软雅黑" panose="020B0503020204020204" charset="-122"/>
                        </a:rPr>
                        <a:t>                                        </a:t>
                      </a:r>
                      <a:r>
                        <a:rPr lang="en-US" sz="1200" b="1" dirty="0" err="1">
                          <a:solidFill>
                            <a:schemeClr val="tx1"/>
                          </a:solidFill>
                          <a:latin typeface="微软雅黑" panose="020B0503020204020204" charset="-122"/>
                          <a:ea typeface="微软雅黑" panose="020B0503020204020204" charset="-122"/>
                          <a:cs typeface="微软雅黑" panose="020B0503020204020204" charset="-122"/>
                        </a:rPr>
                        <a:t>团支部书记签名</a:t>
                      </a:r>
                      <a:r>
                        <a:rPr lang="en-US" sz="1200" b="1" dirty="0">
                          <a:solidFill>
                            <a:schemeClr val="tx1"/>
                          </a:solidFill>
                          <a:latin typeface="微软雅黑" panose="020B0503020204020204" charset="-122"/>
                          <a:ea typeface="微软雅黑" panose="020B0503020204020204" charset="-122"/>
                          <a:cs typeface="微软雅黑" panose="020B0503020204020204" charset="-122"/>
                        </a:rPr>
                        <a:t>：</a:t>
                      </a:r>
                    </a:p>
                    <a:p>
                      <a:pPr indent="0">
                        <a:buNone/>
                      </a:pPr>
                      <a:r>
                        <a:rPr lang="en-US" sz="1200" b="1" dirty="0">
                          <a:solidFill>
                            <a:schemeClr val="tx1"/>
                          </a:solidFill>
                          <a:latin typeface="微软雅黑" panose="020B0503020204020204" charset="-122"/>
                          <a:ea typeface="微软雅黑" panose="020B0503020204020204" charset="-122"/>
                          <a:cs typeface="微软雅黑" panose="020B0503020204020204" charset="-122"/>
                        </a:rPr>
                        <a:t>                                                 年   月   日</a:t>
                      </a:r>
                      <a:endParaRPr lang="en-US" altLang="en-US" sz="1200" b="1"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5"/>
                  </a:ext>
                </a:extLst>
              </a:tr>
              <a:tr h="1276350">
                <a:tc gridSpan="2">
                  <a:txBody>
                    <a:bodyPr/>
                    <a:lstStyle/>
                    <a:p>
                      <a:pPr indent="0" algn="ctr">
                        <a:buNone/>
                      </a:pPr>
                      <a:r>
                        <a:rPr lang="en-US" sz="1200" b="1">
                          <a:solidFill>
                            <a:schemeClr val="tx1"/>
                          </a:solidFill>
                          <a:latin typeface="微软雅黑" panose="020B0503020204020204" charset="-122"/>
                          <a:ea typeface="微软雅黑" panose="020B0503020204020204" charset="-122"/>
                          <a:cs typeface="仿宋" panose="02010609060101010101" charset="-122"/>
                        </a:rPr>
                        <a:t>院级团组织意见</a:t>
                      </a:r>
                      <a:endParaRPr lang="en-US" altLang="en-US" sz="1200" b="1">
                        <a:solidFill>
                          <a:schemeClr val="tx1"/>
                        </a:solidFill>
                        <a:latin typeface="微软雅黑" panose="020B0503020204020204" charset="-122"/>
                        <a:ea typeface="微软雅黑" panose="020B0503020204020204" charset="-122"/>
                        <a:cs typeface="仿宋" panose="02010609060101010101"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tc gridSpan="7">
                  <a:txBody>
                    <a:bodyPr/>
                    <a:lstStyle/>
                    <a:p>
                      <a:pPr indent="0">
                        <a:buNone/>
                      </a:pPr>
                      <a:r>
                        <a:rPr lang="en-US" sz="1200" b="1" dirty="0">
                          <a:solidFill>
                            <a:schemeClr val="tx1"/>
                          </a:solidFill>
                          <a:latin typeface="微软雅黑" panose="020B0503020204020204" charset="-122"/>
                          <a:ea typeface="微软雅黑" panose="020B0503020204020204" charset="-122"/>
                          <a:cs typeface="微软雅黑" panose="020B0503020204020204" charset="-122"/>
                        </a:rPr>
                        <a:t>    </a:t>
                      </a:r>
                    </a:p>
                    <a:p>
                      <a:pPr indent="0">
                        <a:buNone/>
                      </a:pPr>
                      <a:endParaRPr lang="en-US" sz="1200" b="1" dirty="0">
                        <a:solidFill>
                          <a:schemeClr val="tx1"/>
                        </a:solidFill>
                        <a:latin typeface="微软雅黑" panose="020B0503020204020204" charset="-122"/>
                        <a:ea typeface="微软雅黑" panose="020B0503020204020204" charset="-122"/>
                        <a:cs typeface="微软雅黑" panose="020B0503020204020204" charset="-122"/>
                      </a:endParaRPr>
                    </a:p>
                    <a:p>
                      <a:pPr indent="0">
                        <a:buNone/>
                      </a:pPr>
                      <a:endParaRPr lang="en-US" sz="1200" b="1" dirty="0">
                        <a:solidFill>
                          <a:schemeClr val="tx1"/>
                        </a:solidFill>
                        <a:latin typeface="微软雅黑" panose="020B0503020204020204" charset="-122"/>
                        <a:ea typeface="微软雅黑" panose="020B0503020204020204" charset="-122"/>
                        <a:cs typeface="微软雅黑" panose="020B0503020204020204" charset="-122"/>
                      </a:endParaRPr>
                    </a:p>
                    <a:p>
                      <a:pPr indent="0">
                        <a:buNone/>
                      </a:pPr>
                      <a:endParaRPr lang="en-US" sz="1200" b="1" dirty="0">
                        <a:solidFill>
                          <a:schemeClr val="tx1"/>
                        </a:solidFill>
                        <a:latin typeface="微软雅黑" panose="020B0503020204020204" charset="-122"/>
                        <a:ea typeface="微软雅黑" panose="020B0503020204020204" charset="-122"/>
                        <a:cs typeface="微软雅黑" panose="020B0503020204020204" charset="-122"/>
                      </a:endParaRPr>
                    </a:p>
                    <a:p>
                      <a:pPr indent="0">
                        <a:buNone/>
                      </a:pPr>
                      <a:endParaRPr lang="en-US" sz="1200" b="1" dirty="0">
                        <a:solidFill>
                          <a:schemeClr val="tx1"/>
                        </a:solidFill>
                        <a:latin typeface="微软雅黑" panose="020B0503020204020204" charset="-122"/>
                        <a:ea typeface="微软雅黑" panose="020B0503020204020204" charset="-122"/>
                        <a:cs typeface="微软雅黑" panose="020B0503020204020204" charset="-122"/>
                      </a:endParaRPr>
                    </a:p>
                    <a:p>
                      <a:pPr indent="0">
                        <a:buNone/>
                      </a:pPr>
                      <a:r>
                        <a:rPr lang="en-US" sz="1200" b="1" dirty="0">
                          <a:solidFill>
                            <a:schemeClr val="tx1"/>
                          </a:solidFill>
                          <a:latin typeface="微软雅黑" panose="020B0503020204020204" charset="-122"/>
                          <a:ea typeface="微软雅黑" panose="020B0503020204020204" charset="-122"/>
                          <a:cs typeface="微软雅黑" panose="020B0503020204020204" charset="-122"/>
                        </a:rPr>
                        <a:t>                                   </a:t>
                      </a:r>
                      <a:r>
                        <a:rPr lang="en-US" sz="1200" b="1" dirty="0" err="1">
                          <a:solidFill>
                            <a:schemeClr val="tx1"/>
                          </a:solidFill>
                          <a:latin typeface="微软雅黑" panose="020B0503020204020204" charset="-122"/>
                          <a:ea typeface="微软雅黑" panose="020B0503020204020204" charset="-122"/>
                          <a:cs typeface="微软雅黑" panose="020B0503020204020204" charset="-122"/>
                        </a:rPr>
                        <a:t>院级团组织书记签名</a:t>
                      </a:r>
                      <a:r>
                        <a:rPr lang="en-US" sz="1200" b="1" dirty="0">
                          <a:solidFill>
                            <a:schemeClr val="tx1"/>
                          </a:solidFill>
                          <a:latin typeface="微软雅黑" panose="020B0503020204020204" charset="-122"/>
                          <a:ea typeface="微软雅黑" panose="020B0503020204020204" charset="-122"/>
                          <a:cs typeface="微软雅黑" panose="020B0503020204020204" charset="-122"/>
                        </a:rPr>
                        <a:t>：</a:t>
                      </a:r>
                    </a:p>
                    <a:p>
                      <a:pPr indent="0">
                        <a:buNone/>
                      </a:pPr>
                      <a:r>
                        <a:rPr lang="en-US" sz="1200" b="1" dirty="0">
                          <a:solidFill>
                            <a:schemeClr val="tx1"/>
                          </a:solidFill>
                          <a:latin typeface="微软雅黑" panose="020B0503020204020204" charset="-122"/>
                          <a:ea typeface="微软雅黑" panose="020B0503020204020204" charset="-122"/>
                          <a:cs typeface="微软雅黑" panose="020B0503020204020204" charset="-122"/>
                        </a:rPr>
                        <a:t>                                                 年    月    日</a:t>
                      </a:r>
                      <a:endParaRPr lang="en-US" altLang="en-US" sz="1200" b="1" dirty="0">
                        <a:solidFill>
                          <a:schemeClr val="tx1"/>
                        </a:solidFill>
                        <a:latin typeface="微软雅黑" panose="020B0503020204020204" charset="-122"/>
                        <a:ea typeface="微软雅黑" panose="020B0503020204020204" charset="-122"/>
                        <a:cs typeface="微软雅黑" panose="020B0503020204020204" charset="-122"/>
                      </a:endParaRPr>
                    </a:p>
                  </a:txBody>
                  <a:tcPr marL="68580" marR="68580" marT="0" marB="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FFFFF"/>
                    </a:solidFill>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T w="12700">
                      <a:solidFill>
                        <a:schemeClr val="tx1"/>
                      </a:solidFill>
                      <a:prstDash val="solid"/>
                    </a:lnT>
                    <a:lnB w="12700">
                      <a:solidFill>
                        <a:schemeClr val="tx1"/>
                      </a:solidFill>
                      <a:prstDash val="solid"/>
                    </a:lnB>
                  </a:tcPr>
                </a:tc>
                <a:tc hMerge="1">
                  <a:txBody>
                    <a:bodyPr/>
                    <a:lstStyle/>
                    <a:p>
                      <a:endParaRPr lang="zh-CN"/>
                    </a:p>
                  </a:txBody>
                  <a:tcPr>
                    <a:lnR w="12700">
                      <a:solidFill>
                        <a:schemeClr val="tx1"/>
                      </a:solidFill>
                      <a:prstDash val="solid"/>
                    </a:lnR>
                    <a:lnT w="12700">
                      <a:solidFill>
                        <a:schemeClr val="tx1"/>
                      </a:solidFill>
                      <a:prstDash val="solid"/>
                    </a:lnT>
                    <a:lnB w="12700">
                      <a:solidFill>
                        <a:schemeClr val="tx1"/>
                      </a:solidFill>
                      <a:prstDash val="solid"/>
                    </a:lnB>
                  </a:tcPr>
                </a:tc>
                <a:extLst>
                  <a:ext uri="{0D108BD9-81ED-4DB2-BD59-A6C34878D82A}">
                    <a16:rowId xmlns:a16="http://schemas.microsoft.com/office/drawing/2014/main" val="10006"/>
                  </a:ext>
                </a:extLst>
              </a:tr>
            </a:tbl>
          </a:graphicData>
        </a:graphic>
      </p:graphicFrame>
      <p:sp>
        <p:nvSpPr>
          <p:cNvPr id="100" name="文本框 99"/>
          <p:cNvSpPr txBox="1"/>
          <p:nvPr/>
        </p:nvSpPr>
        <p:spPr>
          <a:xfrm>
            <a:off x="5367020" y="749300"/>
            <a:ext cx="5080000" cy="337185"/>
          </a:xfrm>
          <a:prstGeom prst="rect">
            <a:avLst/>
          </a:prstGeom>
          <a:noFill/>
          <a:ln w="9525">
            <a:noFill/>
          </a:ln>
        </p:spPr>
        <p:txBody>
          <a:bodyPr>
            <a:spAutoFit/>
          </a:bodyPr>
          <a:lstStyle/>
          <a:p>
            <a:pPr indent="0" algn="ctr"/>
            <a:r>
              <a:rPr lang="zh-CN" sz="1600" b="1" dirty="0">
                <a:latin typeface="微软雅黑" panose="020B0503020204020204" charset="-122"/>
                <a:ea typeface="微软雅黑" panose="020B0503020204020204" charset="-122"/>
              </a:rPr>
              <a:t>推荐团员中的入党申请人成为入党积极分子审核表</a:t>
            </a:r>
            <a:endParaRPr lang="zh-CN" altLang="en-US" b="1" dirty="0">
              <a:latin typeface="微软雅黑" panose="020B0503020204020204" charset="-122"/>
              <a:ea typeface="微软雅黑" panose="020B0503020204020204" charset="-122"/>
            </a:endParaRPr>
          </a:p>
        </p:txBody>
      </p:sp>
      <p:cxnSp>
        <p:nvCxnSpPr>
          <p:cNvPr id="42" name="直接箭头连接符 41"/>
          <p:cNvCxnSpPr>
            <a:cxnSpLocks/>
            <a:stCxn id="28" idx="3"/>
          </p:cNvCxnSpPr>
          <p:nvPr/>
        </p:nvCxnSpPr>
        <p:spPr>
          <a:xfrm flipV="1">
            <a:off x="3761105" y="4373880"/>
            <a:ext cx="1605915" cy="1021715"/>
          </a:xfrm>
          <a:prstGeom prst="straightConnector1">
            <a:avLst/>
          </a:prstGeom>
          <a:ln w="127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8" name="矩形: 圆角 1"/>
          <p:cNvSpPr/>
          <p:nvPr/>
        </p:nvSpPr>
        <p:spPr>
          <a:xfrm rot="2700000">
            <a:off x="374186" y="238466"/>
            <a:ext cx="446955" cy="446955"/>
          </a:xfrm>
          <a:prstGeom prst="roundRect">
            <a:avLst/>
          </a:prstGeom>
          <a:solidFill>
            <a:srgbClr val="2F5597"/>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eaLnBrk="1" fontAlgn="auto" hangingPunct="1">
              <a:spcBef>
                <a:spcPts val="0"/>
              </a:spcBef>
              <a:spcAft>
                <a:spcPts val="0"/>
              </a:spcAft>
            </a:pPr>
            <a:endParaRPr lang="zh-CN" altLang="en-US" sz="1600">
              <a:solidFill>
                <a:srgbClr val="FFFFFF"/>
              </a:solidFill>
              <a:latin typeface="Arial" panose="020B0604020202020204"/>
              <a:ea typeface="微软雅黑" panose="020B0503020204020204" charset="-122"/>
            </a:endParaRPr>
          </a:p>
        </p:txBody>
      </p:sp>
      <p:sp>
        <p:nvSpPr>
          <p:cNvPr id="23" name="文本框 22"/>
          <p:cNvSpPr txBox="1"/>
          <p:nvPr/>
        </p:nvSpPr>
        <p:spPr>
          <a:xfrm>
            <a:off x="366572" y="277936"/>
            <a:ext cx="470000" cy="400110"/>
          </a:xfrm>
          <a:prstGeom prst="rect">
            <a:avLst/>
          </a:prstGeom>
          <a:noFill/>
        </p:spPr>
        <p:txBody>
          <a:bodyPr wrap="none" rtlCol="0">
            <a:spAutoFit/>
          </a:bodyPr>
          <a:lstStyle/>
          <a:p>
            <a:pPr algn="ctr" defTabSz="671830" eaLnBrk="1" fontAlgn="auto" hangingPunct="1">
              <a:spcBef>
                <a:spcPts val="0"/>
              </a:spcBef>
              <a:spcAft>
                <a:spcPts val="0"/>
              </a:spcAft>
            </a:pPr>
            <a:r>
              <a:rPr lang="en-US" altLang="zh-CN" sz="2000" b="1" dirty="0">
                <a:solidFill>
                  <a:srgbClr val="FFFFFF"/>
                </a:solidFill>
                <a:latin typeface="Arial" panose="020B0604020202020204"/>
                <a:ea typeface="微软雅黑" panose="020B0503020204020204" charset="-122"/>
              </a:rPr>
              <a:t>07</a:t>
            </a:r>
            <a:endParaRPr lang="en-US" sz="3200" b="1" dirty="0">
              <a:solidFill>
                <a:srgbClr val="FFFFFF"/>
              </a:solidFill>
              <a:latin typeface="Arial" panose="020B0604020202020204"/>
              <a:ea typeface="微软雅黑" panose="020B0503020204020204" charset="-122"/>
            </a:endParaRPr>
          </a:p>
        </p:txBody>
      </p:sp>
      <p:sp>
        <p:nvSpPr>
          <p:cNvPr id="24" name="文本框 11"/>
          <p:cNvSpPr txBox="1"/>
          <p:nvPr/>
        </p:nvSpPr>
        <p:spPr>
          <a:xfrm>
            <a:off x="1034415" y="177165"/>
            <a:ext cx="4243263" cy="523220"/>
          </a:xfrm>
          <a:prstGeom prst="rect">
            <a:avLst/>
          </a:prstGeom>
          <a:noFill/>
        </p:spPr>
        <p:txBody>
          <a:bodyPr wrap="square" rtlCol="0">
            <a:spAutoFit/>
          </a:bodyPr>
          <a:lstStyle/>
          <a:p>
            <a:r>
              <a:rPr lang="zh-CN" altLang="en-US" sz="2800" b="1" dirty="0">
                <a:solidFill>
                  <a:srgbClr val="2F5597"/>
                </a:solidFill>
                <a:latin typeface="微软雅黑" panose="020B0503020204020204" charset="-122"/>
                <a:ea typeface="微软雅黑" panose="020B0503020204020204" charset="-122"/>
              </a:rPr>
              <a:t>推优入党：推优流程</a:t>
            </a:r>
          </a:p>
        </p:txBody>
      </p:sp>
    </p:spTree>
    <p:custDataLst>
      <p:tags r:id="rId1"/>
    </p:custDataLst>
    <p:extLst>
      <p:ext uri="{BB962C8B-B14F-4D97-AF65-F5344CB8AC3E}">
        <p14:creationId xmlns:p14="http://schemas.microsoft.com/office/powerpoint/2010/main" val="427674165"/>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2.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3.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4.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1b02246d-c841-4cb5-a5ab-d28d1fad5ca2}"/>
  <p:tag name="TABLE_ENDDRAG_ORIGIN_RECT" val="877*423"/>
  <p:tag name="TABLE_ENDDRAG_RECT" val="49*82*877*423"/>
  <p:tag name="TABLE_EMPHASIZE_COLOR" val="6579300"/>
  <p:tag name="TABLE_SKINIDX" val="-1"/>
  <p:tag name="TABLE_COLORIDX" val="l"/>
  <p:tag name="TABLE_COLOR_RGB" val="0x000000*0xFFFFFF*0x212121*0xFFFFFF*0xB36A60*0xB97A39*0xA68CAB*0x5E7E90*0xACA185*0x6E7653"/>
  <p:tag name="TABLE_RECT" val="70.6384*63.0384*872.35*454.7"/>
  <p:tag name="TABLE_ONEKEY_SKIN_IDX" val="0"/>
</p:tagLst>
</file>

<file path=ppt/tags/tag6.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7.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8.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9.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10.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11.xml><?xml version="1.0" encoding="utf-8"?>
<p:tagLst xmlns:a="http://schemas.openxmlformats.org/drawingml/2006/main" xmlns:r="http://schemas.openxmlformats.org/officeDocument/2006/relationships" xmlns:p="http://schemas.openxmlformats.org/presentationml/2006/main">
  <p:tag name="KSO_WM_UNIT_TABLE_BEAUTIFY" val="smartTable{a9cc6757-4b68-4765-b887-b89c990a0e07}"/>
  <p:tag name="TABLE_ENDDRAG_ORIGIN_RECT" val="403*446"/>
  <p:tag name="TABLE_ENDDRAG_RECT" val="424*74*403*446"/>
  <p:tag name="TABLE_EMPHASIZE_COLOR" val="11758176"/>
  <p:tag name="TABLE_SKINIDX" val="2"/>
  <p:tag name="TABLE_COLORIDX" val="22"/>
  <p:tag name="TABLE_COLOR_RGB" val="0x000000*0xFFFFFF*0x212121*0xFFFFFF*0xB36A60*0xB97A39*0xA68CAB*0x5E7E90*0xACA185*0x6E765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2227</Words>
  <Application>Microsoft Office PowerPoint</Application>
  <PresentationFormat>宽屏</PresentationFormat>
  <Paragraphs>212</Paragraphs>
  <Slides>10</Slides>
  <Notes>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10</vt:i4>
      </vt:variant>
    </vt:vector>
  </HeadingPairs>
  <TitlesOfParts>
    <vt:vector size="19" baseType="lpstr">
      <vt:lpstr>等线</vt:lpstr>
      <vt:lpstr>等线 Light</vt:lpstr>
      <vt:lpstr>仿宋</vt:lpstr>
      <vt:lpstr>楷体</vt:lpstr>
      <vt:lpstr>微软雅黑</vt:lpstr>
      <vt:lpstr>Arial</vt:lpstr>
      <vt:lpstr>Times New Roman</vt:lpstr>
      <vt:lpstr>Wingdings 3</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神州网信技术有限公司</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admin</cp:lastModifiedBy>
  <cp:revision>1</cp:revision>
  <dcterms:created xsi:type="dcterms:W3CDTF">2024-10-08T06:56:42Z</dcterms:created>
  <dcterms:modified xsi:type="dcterms:W3CDTF">2024-10-08T06:57:15Z</dcterms:modified>
</cp:coreProperties>
</file>